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6" r:id="rId3"/>
    <p:sldMasterId id="2147483699" r:id="rId4"/>
  </p:sldMasterIdLst>
  <p:notesMasterIdLst>
    <p:notesMasterId r:id="rId65"/>
  </p:notesMasterIdLst>
  <p:sldIdLst>
    <p:sldId id="508" r:id="rId5"/>
    <p:sldId id="532" r:id="rId6"/>
    <p:sldId id="574" r:id="rId7"/>
    <p:sldId id="575" r:id="rId8"/>
    <p:sldId id="578" r:id="rId9"/>
    <p:sldId id="569" r:id="rId10"/>
    <p:sldId id="615" r:id="rId11"/>
    <p:sldId id="616" r:id="rId12"/>
    <p:sldId id="577" r:id="rId13"/>
    <p:sldId id="571" r:id="rId14"/>
    <p:sldId id="572" r:id="rId15"/>
    <p:sldId id="579" r:id="rId16"/>
    <p:sldId id="533" r:id="rId17"/>
    <p:sldId id="534" r:id="rId18"/>
    <p:sldId id="535" r:id="rId19"/>
    <p:sldId id="536" r:id="rId20"/>
    <p:sldId id="540" r:id="rId21"/>
    <p:sldId id="594" r:id="rId22"/>
    <p:sldId id="595" r:id="rId23"/>
    <p:sldId id="598" r:id="rId24"/>
    <p:sldId id="596" r:id="rId25"/>
    <p:sldId id="597" r:id="rId26"/>
    <p:sldId id="599" r:id="rId27"/>
    <p:sldId id="600" r:id="rId28"/>
    <p:sldId id="601" r:id="rId29"/>
    <p:sldId id="602" r:id="rId30"/>
    <p:sldId id="603" r:id="rId31"/>
    <p:sldId id="604" r:id="rId32"/>
    <p:sldId id="605" r:id="rId33"/>
    <p:sldId id="606" r:id="rId34"/>
    <p:sldId id="607" r:id="rId35"/>
    <p:sldId id="608" r:id="rId36"/>
    <p:sldId id="609" r:id="rId37"/>
    <p:sldId id="610" r:id="rId38"/>
    <p:sldId id="611" r:id="rId39"/>
    <p:sldId id="612" r:id="rId40"/>
    <p:sldId id="613" r:id="rId41"/>
    <p:sldId id="614" r:id="rId42"/>
    <p:sldId id="514" r:id="rId43"/>
    <p:sldId id="585" r:id="rId44"/>
    <p:sldId id="586" r:id="rId45"/>
    <p:sldId id="587" r:id="rId46"/>
    <p:sldId id="588" r:id="rId47"/>
    <p:sldId id="589" r:id="rId48"/>
    <p:sldId id="590" r:id="rId49"/>
    <p:sldId id="580" r:id="rId50"/>
    <p:sldId id="584" r:id="rId51"/>
    <p:sldId id="583" r:id="rId52"/>
    <p:sldId id="591" r:id="rId53"/>
    <p:sldId id="423" r:id="rId54"/>
    <p:sldId id="407" r:id="rId55"/>
    <p:sldId id="408" r:id="rId56"/>
    <p:sldId id="409" r:id="rId57"/>
    <p:sldId id="414" r:id="rId58"/>
    <p:sldId id="424" r:id="rId59"/>
    <p:sldId id="526" r:id="rId60"/>
    <p:sldId id="420" r:id="rId61"/>
    <p:sldId id="527" r:id="rId62"/>
    <p:sldId id="426" r:id="rId63"/>
    <p:sldId id="427" r:id="rId64"/>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66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58" autoAdjust="0"/>
    <p:restoredTop sz="91360" autoAdjust="0"/>
  </p:normalViewPr>
  <p:slideViewPr>
    <p:cSldViewPr>
      <p:cViewPr varScale="1">
        <p:scale>
          <a:sx n="104" d="100"/>
          <a:sy n="104" d="100"/>
        </p:scale>
        <p:origin x="1878"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C413E5-DD2B-4428-AB3E-0AB19FEDDB05}" type="datetimeFigureOut">
              <a:rPr lang="en-US" smtClean="0"/>
              <a:pPr/>
              <a:t>8/28/2022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23B36A2-D391-4BB6-B1CB-0A6BDE1DFADD}" type="slidenum">
              <a:rPr lang="en-US" smtClean="0"/>
              <a:pPr/>
              <a:t>‹#›</a:t>
            </a:fld>
            <a:endParaRPr lang="en-US"/>
          </a:p>
        </p:txBody>
      </p:sp>
    </p:spTree>
    <p:extLst>
      <p:ext uri="{BB962C8B-B14F-4D97-AF65-F5344CB8AC3E}">
        <p14:creationId xmlns:p14="http://schemas.microsoft.com/office/powerpoint/2010/main" val="1917971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Rot="1" noChangeAspect="1" noChangeArrowheads="1"/>
          </p:cNvSpPr>
          <p:nvPr>
            <p:ph type="sldImg"/>
          </p:nvPr>
        </p:nvSpPr>
        <p:spPr bwMode="auto">
          <a:xfrm>
            <a:off x="1146175" y="685800"/>
            <a:ext cx="4568825" cy="3427413"/>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913805" y="4342191"/>
            <a:ext cx="5030391" cy="4115405"/>
          </a:xfrm>
          <a:prstGeom prst="rect">
            <a:avLst/>
          </a:prstGeom>
          <a:solidFill>
            <a:srgbClr val="FFFFFF"/>
          </a:solidFill>
          <a:ln>
            <a:solidFill>
              <a:srgbClr val="000000"/>
            </a:solidFill>
            <a:miter lim="800000"/>
            <a:headEnd/>
            <a:tailEnd/>
          </a:ln>
        </p:spPr>
        <p:txBody>
          <a:bodyPr lIns="89893" tIns="44945" rIns="89893" bIns="44945"/>
          <a:lstStyle/>
          <a:p>
            <a:endParaRPr lang="en-US"/>
          </a:p>
        </p:txBody>
      </p:sp>
    </p:spTree>
    <p:extLst>
      <p:ext uri="{BB962C8B-B14F-4D97-AF65-F5344CB8AC3E}">
        <p14:creationId xmlns:p14="http://schemas.microsoft.com/office/powerpoint/2010/main" val="206641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E70510-2B3D-4C2E-B966-D8384A2F4829}" type="slidenum">
              <a:rPr lang="en-US" smtClean="0">
                <a:solidFill>
                  <a:prstClr val="black"/>
                </a:solidFill>
              </a:rPr>
              <a:pPr>
                <a:defRPr/>
              </a:pPr>
              <a:t>48</a:t>
            </a:fld>
            <a:endParaRPr lang="en-US">
              <a:solidFill>
                <a:prstClr val="black"/>
              </a:solidFill>
            </a:endParaRPr>
          </a:p>
        </p:txBody>
      </p:sp>
    </p:spTree>
    <p:extLst>
      <p:ext uri="{BB962C8B-B14F-4D97-AF65-F5344CB8AC3E}">
        <p14:creationId xmlns:p14="http://schemas.microsoft.com/office/powerpoint/2010/main" val="6947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BD9B22F-BA61-410C-AAFE-E1A0C9401D3C}" type="slidenum">
              <a:rPr lang="en-US" smtClean="0">
                <a:solidFill>
                  <a:prstClr val="black"/>
                </a:solidFill>
              </a:rPr>
              <a:pPr>
                <a:defRPr/>
              </a:pPr>
              <a:t>49</a:t>
            </a:fld>
            <a:endParaRPr lang="en-US">
              <a:solidFill>
                <a:prstClr val="black"/>
              </a:solidFill>
            </a:endParaRPr>
          </a:p>
        </p:txBody>
      </p:sp>
    </p:spTree>
    <p:extLst>
      <p:ext uri="{BB962C8B-B14F-4D97-AF65-F5344CB8AC3E}">
        <p14:creationId xmlns:p14="http://schemas.microsoft.com/office/powerpoint/2010/main" val="2838344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TPR = sensitivity</a:t>
            </a:r>
          </a:p>
          <a:p>
            <a:r>
              <a:rPr lang="en-US" dirty="0"/>
              <a:t>FPR</a:t>
            </a:r>
            <a:r>
              <a:rPr lang="en-US" baseline="0" dirty="0"/>
              <a:t> = </a:t>
            </a:r>
            <a:r>
              <a:rPr lang="en-US" baseline="0"/>
              <a:t>1- selectivity</a:t>
            </a:r>
            <a:endParaRPr lang="en-US"/>
          </a:p>
        </p:txBody>
      </p:sp>
      <p:sp>
        <p:nvSpPr>
          <p:cNvPr id="4" name="Slide Number Placeholder 3"/>
          <p:cNvSpPr>
            <a:spLocks noGrp="1"/>
          </p:cNvSpPr>
          <p:nvPr>
            <p:ph type="sldNum" sz="quarter" idx="10"/>
          </p:nvPr>
        </p:nvSpPr>
        <p:spPr/>
        <p:txBody>
          <a:bodyPr/>
          <a:lstStyle/>
          <a:p>
            <a:fld id="{CD2ABF5E-119C-40D0-9F75-E2458688F62F}" type="slidenum">
              <a:rPr lang="en-US" smtClean="0"/>
              <a:t>59</a:t>
            </a:fld>
            <a:endParaRPr lang="en-US"/>
          </a:p>
        </p:txBody>
      </p:sp>
    </p:spTree>
    <p:extLst>
      <p:ext uri="{BB962C8B-B14F-4D97-AF65-F5344CB8AC3E}">
        <p14:creationId xmlns:p14="http://schemas.microsoft.com/office/powerpoint/2010/main" val="35015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Rot="1" noChangeAspect="1" noChangeArrowheads="1"/>
          </p:cNvSpPr>
          <p:nvPr>
            <p:ph type="sldImg"/>
          </p:nvPr>
        </p:nvSpPr>
        <p:spPr bwMode="auto">
          <a:xfrm>
            <a:off x="1146175" y="685800"/>
            <a:ext cx="4568825" cy="3427413"/>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913805" y="4342191"/>
            <a:ext cx="5030391" cy="4115405"/>
          </a:xfrm>
          <a:prstGeom prst="rect">
            <a:avLst/>
          </a:prstGeom>
          <a:solidFill>
            <a:srgbClr val="FFFFFF"/>
          </a:solidFill>
          <a:ln>
            <a:solidFill>
              <a:srgbClr val="000000"/>
            </a:solidFill>
            <a:miter lim="800000"/>
            <a:headEnd/>
            <a:tailEnd/>
          </a:ln>
        </p:spPr>
        <p:txBody>
          <a:bodyPr lIns="89893" tIns="44945" rIns="89893" bIns="44945"/>
          <a:lstStyle/>
          <a:p>
            <a:endParaRPr lang="en-US"/>
          </a:p>
        </p:txBody>
      </p:sp>
    </p:spTree>
    <p:extLst>
      <p:ext uri="{BB962C8B-B14F-4D97-AF65-F5344CB8AC3E}">
        <p14:creationId xmlns:p14="http://schemas.microsoft.com/office/powerpoint/2010/main" val="1172668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xfrm>
            <a:off x="1146175" y="685800"/>
            <a:ext cx="4568825" cy="3427413"/>
          </a:xfrm>
          <a:ln/>
        </p:spPr>
      </p:sp>
      <p:sp>
        <p:nvSpPr>
          <p:cNvPr id="77209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657926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xfrm>
            <a:off x="1146175" y="685800"/>
            <a:ext cx="4568825" cy="3427413"/>
          </a:xfrm>
          <a:ln/>
        </p:spPr>
      </p:sp>
      <p:sp>
        <p:nvSpPr>
          <p:cNvPr id="77209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416811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xfrm>
            <a:off x="1146175" y="685800"/>
            <a:ext cx="4568825" cy="3427413"/>
          </a:xfrm>
          <a:ln/>
        </p:spPr>
      </p:sp>
      <p:sp>
        <p:nvSpPr>
          <p:cNvPr id="772099" name="Rectangle 3"/>
          <p:cNvSpPr>
            <a:spLocks noGrp="1" noChangeArrowheads="1"/>
          </p:cNvSpPr>
          <p:nvPr>
            <p:ph type="body" idx="1"/>
          </p:nvPr>
        </p:nvSpPr>
        <p:spPr>
          <a:xfrm>
            <a:off x="913805" y="4342191"/>
            <a:ext cx="5030391" cy="4115405"/>
          </a:xfrm>
        </p:spPr>
        <p:txBody>
          <a:bodyPr lIns="89893" tIns="44945" rIns="89893" bIns="44945"/>
          <a:lstStyle/>
          <a:p>
            <a:endParaRPr lang="en-US" dirty="0"/>
          </a:p>
        </p:txBody>
      </p:sp>
    </p:spTree>
    <p:extLst>
      <p:ext uri="{BB962C8B-B14F-4D97-AF65-F5344CB8AC3E}">
        <p14:creationId xmlns:p14="http://schemas.microsoft.com/office/powerpoint/2010/main" val="29604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3B36A2-D391-4BB6-B1CB-0A6BDE1DFADD}" type="slidenum">
              <a:rPr lang="en-US" smtClean="0"/>
              <a:pPr/>
              <a:t>40</a:t>
            </a:fld>
            <a:endParaRPr lang="en-US"/>
          </a:p>
        </p:txBody>
      </p:sp>
    </p:spTree>
    <p:extLst>
      <p:ext uri="{BB962C8B-B14F-4D97-AF65-F5344CB8AC3E}">
        <p14:creationId xmlns:p14="http://schemas.microsoft.com/office/powerpoint/2010/main" val="271689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BD9B22F-BA61-410C-AAFE-E1A0C9401D3C}" type="slidenum">
              <a:rPr lang="en-US" smtClean="0">
                <a:solidFill>
                  <a:prstClr val="black"/>
                </a:solidFill>
              </a:rPr>
              <a:pPr>
                <a:defRPr/>
              </a:pPr>
              <a:t>41</a:t>
            </a:fld>
            <a:endParaRPr lang="en-US">
              <a:solidFill>
                <a:prstClr val="black"/>
              </a:solidFill>
            </a:endParaRPr>
          </a:p>
        </p:txBody>
      </p:sp>
    </p:spTree>
    <p:extLst>
      <p:ext uri="{BB962C8B-B14F-4D97-AF65-F5344CB8AC3E}">
        <p14:creationId xmlns:p14="http://schemas.microsoft.com/office/powerpoint/2010/main" val="2877209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3B36A2-D391-4BB6-B1CB-0A6BDE1DFADD}" type="slidenum">
              <a:rPr lang="en-US" smtClean="0"/>
              <a:pPr/>
              <a:t>46</a:t>
            </a:fld>
            <a:endParaRPr lang="en-US"/>
          </a:p>
        </p:txBody>
      </p:sp>
    </p:spTree>
    <p:extLst>
      <p:ext uri="{BB962C8B-B14F-4D97-AF65-F5344CB8AC3E}">
        <p14:creationId xmlns:p14="http://schemas.microsoft.com/office/powerpoint/2010/main" val="2793848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BD9B22F-BA61-410C-AAFE-E1A0C9401D3C}" type="slidenum">
              <a:rPr lang="en-US" smtClean="0"/>
              <a:pPr>
                <a:defRPr/>
              </a:pPr>
              <a:t>47</a:t>
            </a:fld>
            <a:endParaRPr lang="en-US"/>
          </a:p>
        </p:txBody>
      </p:sp>
    </p:spTree>
    <p:extLst>
      <p:ext uri="{BB962C8B-B14F-4D97-AF65-F5344CB8AC3E}">
        <p14:creationId xmlns:p14="http://schemas.microsoft.com/office/powerpoint/2010/main" val="3021975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0">
          <a:gsLst>
            <a:gs pos="0">
              <a:srgbClr val="EAFFC1"/>
            </a:gs>
            <a:gs pos="100000">
              <a:srgbClr val="FFFFFF"/>
            </a:gs>
          </a:gsLst>
          <a:path path="rect">
            <a:fillToRect r="100000" b="100000"/>
          </a:path>
        </a:gradFill>
        <a:effectLst/>
      </p:bgPr>
    </p:bg>
    <p:spTree>
      <p:nvGrpSpPr>
        <p:cNvPr id="1" name=""/>
        <p:cNvGrpSpPr/>
        <p:nvPr/>
      </p:nvGrpSpPr>
      <p:grpSpPr>
        <a:xfrm>
          <a:off x="0" y="0"/>
          <a:ext cx="0" cy="0"/>
          <a:chOff x="0" y="0"/>
          <a:chExt cx="0" cy="0"/>
        </a:xfrm>
      </p:grpSpPr>
      <p:sp>
        <p:nvSpPr>
          <p:cNvPr id="2" name="Rectangle 3"/>
          <p:cNvSpPr>
            <a:spLocks noChangeArrowheads="1"/>
          </p:cNvSpPr>
          <p:nvPr/>
        </p:nvSpPr>
        <p:spPr bwMode="auto">
          <a:xfrm>
            <a:off x="685800" y="6553200"/>
            <a:ext cx="654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defRPr/>
            </a:pPr>
            <a:r>
              <a:rPr lang="en-US" altLang="en-US" sz="1000">
                <a:latin typeface="Century Gothic" panose="020B0502020202020204" pitchFamily="34" charset="0"/>
                <a:ea typeface="ヒラギノ角ゴ Pro W3" pitchFamily="1" charset="-128"/>
              </a:rPr>
              <a:t>Copyright © 2011 Ramez Elmasri and Shamkant Navathe</a:t>
            </a:r>
          </a:p>
        </p:txBody>
      </p:sp>
      <p:pic>
        <p:nvPicPr>
          <p:cNvPr id="3" name="Picture 12" descr="AW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45238"/>
            <a:ext cx="68580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0"/>
            <a:ext cx="466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7358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98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631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438803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rgbClr val="800000"/>
              </a:buClr>
              <a:buFont typeface="Wingdings" pitchFamily="2" charset="2"/>
              <a:buChar char="§"/>
              <a:defRPr/>
            </a:lvl1pPr>
            <a:lvl2pPr>
              <a:buClr>
                <a:srgbClr val="0070C0"/>
              </a:buClr>
              <a:buSzPct val="80000"/>
              <a:buFont typeface="Wingdings" pitchFamily="2" charset="2"/>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500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654187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1815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0611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8272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317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423444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721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849996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0518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548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8013" cy="1143000"/>
          </a:xfrm>
        </p:spPr>
        <p:txBody>
          <a:bodyPr/>
          <a:lstStyle/>
          <a:p>
            <a:r>
              <a:rPr lang="en-US"/>
              <a:t>Click to edit Master title style</a:t>
            </a:r>
          </a:p>
        </p:txBody>
      </p:sp>
    </p:spTree>
    <p:extLst>
      <p:ext uri="{BB962C8B-B14F-4D97-AF65-F5344CB8AC3E}">
        <p14:creationId xmlns:p14="http://schemas.microsoft.com/office/powerpoint/2010/main" val="33335764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gradFill rotWithShape="0">
          <a:gsLst>
            <a:gs pos="0">
              <a:srgbClr val="EAFFC1"/>
            </a:gs>
            <a:gs pos="100000">
              <a:srgbClr val="FFFFFF"/>
            </a:gs>
          </a:gsLst>
          <a:path path="rect">
            <a:fillToRect r="100000" b="100000"/>
          </a:path>
        </a:gradFill>
        <a:effectLst/>
      </p:bgPr>
    </p:bg>
    <p:spTree>
      <p:nvGrpSpPr>
        <p:cNvPr id="1" name=""/>
        <p:cNvGrpSpPr/>
        <p:nvPr/>
      </p:nvGrpSpPr>
      <p:grpSpPr>
        <a:xfrm>
          <a:off x="0" y="0"/>
          <a:ext cx="0" cy="0"/>
          <a:chOff x="0" y="0"/>
          <a:chExt cx="0" cy="0"/>
        </a:xfrm>
      </p:grpSpPr>
      <p:sp>
        <p:nvSpPr>
          <p:cNvPr id="2" name="Rectangle 3"/>
          <p:cNvSpPr>
            <a:spLocks noChangeArrowheads="1"/>
          </p:cNvSpPr>
          <p:nvPr/>
        </p:nvSpPr>
        <p:spPr bwMode="auto">
          <a:xfrm>
            <a:off x="1147763" y="6553200"/>
            <a:ext cx="6548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defRPr/>
            </a:pPr>
            <a:r>
              <a:rPr lang="en-US" altLang="en-US" sz="1000">
                <a:latin typeface="Century Gothic" panose="020B0502020202020204" pitchFamily="34" charset="0"/>
                <a:ea typeface="ヒラギノ角ゴ Pro W3" pitchFamily="1" charset="-128"/>
              </a:rPr>
              <a:t>Copyright © 2011 Pearson Education, Inc. Publishing as Pearson Addison-Wesley</a:t>
            </a:r>
          </a:p>
        </p:txBody>
      </p:sp>
      <p:pic>
        <p:nvPicPr>
          <p:cNvPr id="3" name="Picture 12" descr="AW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6638"/>
            <a:ext cx="990600"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0"/>
            <a:ext cx="466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5598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Slide Number Placeholder 5"/>
          <p:cNvSpPr>
            <a:spLocks noGrp="1"/>
          </p:cNvSpPr>
          <p:nvPr>
            <p:ph type="sldNum" sz="quarter" idx="10"/>
          </p:nvPr>
        </p:nvSpPr>
        <p:spPr>
          <a:ln/>
        </p:spPr>
        <p:txBody>
          <a:bodyPr/>
          <a:lstStyle>
            <a:lvl1pPr>
              <a:defRPr/>
            </a:lvl1pPr>
          </a:lstStyle>
          <a:p>
            <a:pPr>
              <a:defRPr/>
            </a:pPr>
            <a:fld id="{6D646937-5A7F-48DC-8CB9-275A687A649C}"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Date Placeholder 3"/>
          <p:cNvSpPr>
            <a:spLocks noGrp="1"/>
          </p:cNvSpPr>
          <p:nvPr>
            <p:ph type="dt" sz="half" idx="12"/>
          </p:nvPr>
        </p:nvSpPr>
        <p:spPr/>
        <p:txBody>
          <a:bodyPr/>
          <a:lstStyle>
            <a:lvl1pPr>
              <a:defRPr/>
            </a:lvl1pPr>
          </a:lstStyle>
          <a:p>
            <a:pPr>
              <a:defRPr/>
            </a:pPr>
            <a:fld id="{1D98124F-88F1-462A-9F98-28E5BEFEE1B5}" type="datetime1">
              <a:rPr lang="en-US"/>
              <a:pPr>
                <a:defRPr/>
              </a:pPr>
              <a:t>8/28/2022</a:t>
            </a:fld>
            <a:endParaRPr lang="en-US" dirty="0"/>
          </a:p>
        </p:txBody>
      </p:sp>
    </p:spTree>
    <p:extLst>
      <p:ext uri="{BB962C8B-B14F-4D97-AF65-F5344CB8AC3E}">
        <p14:creationId xmlns:p14="http://schemas.microsoft.com/office/powerpoint/2010/main" val="15393981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ln/>
        </p:spPr>
        <p:txBody>
          <a:bodyPr/>
          <a:lstStyle>
            <a:lvl1pPr>
              <a:defRPr/>
            </a:lvl1pPr>
          </a:lstStyle>
          <a:p>
            <a:pPr>
              <a:defRPr/>
            </a:pPr>
            <a:fld id="{909CE7E8-649A-402F-BDB3-94FF9103A44F}"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Date Placeholder 3"/>
          <p:cNvSpPr>
            <a:spLocks noGrp="1"/>
          </p:cNvSpPr>
          <p:nvPr>
            <p:ph type="dt" sz="half" idx="12"/>
          </p:nvPr>
        </p:nvSpPr>
        <p:spPr/>
        <p:txBody>
          <a:bodyPr/>
          <a:lstStyle>
            <a:lvl1pPr>
              <a:defRPr/>
            </a:lvl1pPr>
          </a:lstStyle>
          <a:p>
            <a:pPr>
              <a:defRPr/>
            </a:pPr>
            <a:fld id="{186EC0C0-EE65-446E-BB3D-1389828D4592}" type="datetime1">
              <a:rPr lang="en-US"/>
              <a:pPr>
                <a:defRPr/>
              </a:pPr>
              <a:t>8/28/2022</a:t>
            </a:fld>
            <a:endParaRPr lang="en-US" dirty="0"/>
          </a:p>
        </p:txBody>
      </p:sp>
    </p:spTree>
    <p:extLst>
      <p:ext uri="{BB962C8B-B14F-4D97-AF65-F5344CB8AC3E}">
        <p14:creationId xmlns:p14="http://schemas.microsoft.com/office/powerpoint/2010/main" val="18092596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Slide Number Placeholder 5"/>
          <p:cNvSpPr>
            <a:spLocks noGrp="1"/>
          </p:cNvSpPr>
          <p:nvPr>
            <p:ph type="sldNum" sz="quarter" idx="10"/>
          </p:nvPr>
        </p:nvSpPr>
        <p:spPr>
          <a:ln/>
        </p:spPr>
        <p:txBody>
          <a:bodyPr/>
          <a:lstStyle>
            <a:lvl1pPr>
              <a:defRPr/>
            </a:lvl1pPr>
          </a:lstStyle>
          <a:p>
            <a:pPr>
              <a:defRPr/>
            </a:pPr>
            <a:fld id="{F3043281-2499-4004-967C-25EC560A07D9}"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Date Placeholder 3"/>
          <p:cNvSpPr>
            <a:spLocks noGrp="1"/>
          </p:cNvSpPr>
          <p:nvPr>
            <p:ph type="dt" sz="half" idx="12"/>
          </p:nvPr>
        </p:nvSpPr>
        <p:spPr/>
        <p:txBody>
          <a:bodyPr/>
          <a:lstStyle>
            <a:lvl1pPr>
              <a:defRPr/>
            </a:lvl1pPr>
          </a:lstStyle>
          <a:p>
            <a:pPr>
              <a:defRPr/>
            </a:pPr>
            <a:fld id="{B816A40F-5BC4-407C-B891-E923D07099AD}" type="datetime1">
              <a:rPr lang="en-US"/>
              <a:pPr>
                <a:defRPr/>
              </a:pPr>
              <a:t>8/28/2022</a:t>
            </a:fld>
            <a:endParaRPr lang="en-US" dirty="0"/>
          </a:p>
        </p:txBody>
      </p:sp>
    </p:spTree>
    <p:extLst>
      <p:ext uri="{BB962C8B-B14F-4D97-AF65-F5344CB8AC3E}">
        <p14:creationId xmlns:p14="http://schemas.microsoft.com/office/powerpoint/2010/main" val="170900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0"/>
          </p:nvPr>
        </p:nvSpPr>
        <p:spPr>
          <a:ln/>
        </p:spPr>
        <p:txBody>
          <a:bodyPr/>
          <a:lstStyle>
            <a:lvl1pPr>
              <a:defRPr/>
            </a:lvl1pPr>
          </a:lstStyle>
          <a:p>
            <a:pPr>
              <a:defRPr/>
            </a:pPr>
            <a:fld id="{72669893-368F-4FFE-81FC-EF5A4556F14C}" type="slidenum">
              <a:rPr lang="en-US"/>
              <a:pPr>
                <a:defRPr/>
              </a:pPr>
              <a:t>‹#›</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Date Placeholder 3"/>
          <p:cNvSpPr>
            <a:spLocks noGrp="1"/>
          </p:cNvSpPr>
          <p:nvPr>
            <p:ph type="dt" sz="half" idx="12"/>
          </p:nvPr>
        </p:nvSpPr>
        <p:spPr/>
        <p:txBody>
          <a:bodyPr/>
          <a:lstStyle>
            <a:lvl1pPr>
              <a:defRPr/>
            </a:lvl1pPr>
          </a:lstStyle>
          <a:p>
            <a:pPr>
              <a:defRPr/>
            </a:pPr>
            <a:fld id="{0948CDDB-562D-4181-A079-927670DD4DA1}" type="datetime1">
              <a:rPr lang="en-US"/>
              <a:pPr>
                <a:defRPr/>
              </a:pPr>
              <a:t>8/28/2022</a:t>
            </a:fld>
            <a:endParaRPr lang="en-US" dirty="0"/>
          </a:p>
        </p:txBody>
      </p:sp>
    </p:spTree>
    <p:extLst>
      <p:ext uri="{BB962C8B-B14F-4D97-AF65-F5344CB8AC3E}">
        <p14:creationId xmlns:p14="http://schemas.microsoft.com/office/powerpoint/2010/main" val="18225957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ln/>
        </p:spPr>
        <p:txBody>
          <a:bodyPr/>
          <a:lstStyle>
            <a:lvl1pPr>
              <a:defRPr/>
            </a:lvl1pPr>
          </a:lstStyle>
          <a:p>
            <a:pPr>
              <a:defRPr/>
            </a:pPr>
            <a:fld id="{9C6E46CD-25CA-4A59-BAED-A74A53B5D552}" type="slidenum">
              <a:rPr lang="en-US"/>
              <a:pPr>
                <a:defRPr/>
              </a:pPr>
              <a:t>‹#›</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Date Placeholder 3"/>
          <p:cNvSpPr>
            <a:spLocks noGrp="1"/>
          </p:cNvSpPr>
          <p:nvPr>
            <p:ph type="dt" sz="half" idx="12"/>
          </p:nvPr>
        </p:nvSpPr>
        <p:spPr/>
        <p:txBody>
          <a:bodyPr/>
          <a:lstStyle>
            <a:lvl1pPr>
              <a:defRPr/>
            </a:lvl1pPr>
          </a:lstStyle>
          <a:p>
            <a:pPr>
              <a:defRPr/>
            </a:pPr>
            <a:fld id="{3BCB48B0-1778-4F4D-B6BB-9898DE098057}" type="datetime1">
              <a:rPr lang="en-US"/>
              <a:pPr>
                <a:defRPr/>
              </a:pPr>
              <a:t>8/28/2022</a:t>
            </a:fld>
            <a:endParaRPr lang="en-US" dirty="0"/>
          </a:p>
        </p:txBody>
      </p:sp>
    </p:spTree>
    <p:extLst>
      <p:ext uri="{BB962C8B-B14F-4D97-AF65-F5344CB8AC3E}">
        <p14:creationId xmlns:p14="http://schemas.microsoft.com/office/powerpoint/2010/main" val="293883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 Box 10"/>
          <p:cNvSpPr txBox="1">
            <a:spLocks noChangeArrowheads="1"/>
          </p:cNvSpPr>
          <p:nvPr/>
        </p:nvSpPr>
        <p:spPr bwMode="auto">
          <a:xfrm>
            <a:off x="381000" y="2209800"/>
            <a:ext cx="3048000" cy="1662113"/>
          </a:xfrm>
          <a:prstGeom prst="rect">
            <a:avLst/>
          </a:prstGeom>
          <a:noFill/>
          <a:ln>
            <a:noFill/>
          </a:ln>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defRPr/>
            </a:pPr>
            <a:r>
              <a:rPr lang="en-US" sz="2800" b="1">
                <a:solidFill>
                  <a:srgbClr val="800000"/>
                </a:solidFill>
                <a:latin typeface="Century Gothic" pitchFamily="34" charset="0"/>
              </a:rPr>
              <a:t>Chapter 1</a:t>
            </a:r>
          </a:p>
          <a:p>
            <a:pPr algn="r" eaLnBrk="1" hangingPunct="1">
              <a:spcBef>
                <a:spcPct val="50000"/>
              </a:spcBef>
              <a:defRPr/>
            </a:pPr>
            <a:r>
              <a:rPr lang="en-US" sz="3000" b="1">
                <a:solidFill>
                  <a:srgbClr val="800000"/>
                </a:solidFill>
                <a:latin typeface="Century Gothic" pitchFamily="34" charset="0"/>
              </a:rPr>
              <a:t>Databases and Database Users</a:t>
            </a:r>
          </a:p>
        </p:txBody>
      </p:sp>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11578297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a:ln/>
        </p:spPr>
        <p:txBody>
          <a:bodyPr/>
          <a:lstStyle>
            <a:lvl1pPr>
              <a:defRPr/>
            </a:lvl1pPr>
          </a:lstStyle>
          <a:p>
            <a:pPr>
              <a:defRPr/>
            </a:pPr>
            <a:fld id="{279F5A85-7EF7-44E9-9F3A-9714DF38A708}" type="slidenum">
              <a:rPr lang="en-US"/>
              <a:pPr>
                <a:defRPr/>
              </a:pPr>
              <a:t>‹#›</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Date Placeholder 3"/>
          <p:cNvSpPr>
            <a:spLocks noGrp="1"/>
          </p:cNvSpPr>
          <p:nvPr>
            <p:ph type="dt" sz="half" idx="12"/>
          </p:nvPr>
        </p:nvSpPr>
        <p:spPr/>
        <p:txBody>
          <a:bodyPr/>
          <a:lstStyle>
            <a:lvl1pPr>
              <a:defRPr/>
            </a:lvl1pPr>
          </a:lstStyle>
          <a:p>
            <a:pPr>
              <a:defRPr/>
            </a:pPr>
            <a:fld id="{DA48C8BA-2735-4D5E-8DCC-FE369D7BCC8C}" type="datetime1">
              <a:rPr lang="en-US"/>
              <a:pPr>
                <a:defRPr/>
              </a:pPr>
              <a:t>8/28/2022</a:t>
            </a:fld>
            <a:endParaRPr lang="en-US" dirty="0"/>
          </a:p>
        </p:txBody>
      </p:sp>
    </p:spTree>
    <p:extLst>
      <p:ext uri="{BB962C8B-B14F-4D97-AF65-F5344CB8AC3E}">
        <p14:creationId xmlns:p14="http://schemas.microsoft.com/office/powerpoint/2010/main" val="1135033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D4791330-FA75-4BBF-84B5-AC09C5886D1C}" type="slidenum">
              <a:rPr lang="en-US"/>
              <a:pPr>
                <a:defRPr/>
              </a:pPr>
              <a:t>‹#›</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Date Placeholder 3"/>
          <p:cNvSpPr>
            <a:spLocks noGrp="1"/>
          </p:cNvSpPr>
          <p:nvPr>
            <p:ph type="dt" sz="half" idx="12"/>
          </p:nvPr>
        </p:nvSpPr>
        <p:spPr/>
        <p:txBody>
          <a:bodyPr/>
          <a:lstStyle>
            <a:lvl1pPr>
              <a:defRPr/>
            </a:lvl1pPr>
          </a:lstStyle>
          <a:p>
            <a:pPr>
              <a:defRPr/>
            </a:pPr>
            <a:fld id="{BD11AF1A-7883-4FD6-BF40-28FAA5EFA2AA}" type="datetime1">
              <a:rPr lang="en-US"/>
              <a:pPr>
                <a:defRPr/>
              </a:pPr>
              <a:t>8/28/2022</a:t>
            </a:fld>
            <a:endParaRPr lang="en-US" dirty="0"/>
          </a:p>
        </p:txBody>
      </p:sp>
    </p:spTree>
    <p:extLst>
      <p:ext uri="{BB962C8B-B14F-4D97-AF65-F5344CB8AC3E}">
        <p14:creationId xmlns:p14="http://schemas.microsoft.com/office/powerpoint/2010/main" val="29033525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Content Placeholder 8"/>
          <p:cNvSpPr>
            <a:spLocks noGrp="1"/>
          </p:cNvSpPr>
          <p:nvPr>
            <p:ph sz="quarter" idx="13"/>
          </p:nvPr>
        </p:nvSpPr>
        <p:spPr>
          <a:xfrm>
            <a:off x="304800" y="381000"/>
            <a:ext cx="7772400" cy="4942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a:ln/>
        </p:spPr>
        <p:txBody>
          <a:bodyPr/>
          <a:lstStyle>
            <a:lvl1pPr>
              <a:defRPr/>
            </a:lvl1pPr>
          </a:lstStyle>
          <a:p>
            <a:pPr>
              <a:defRPr/>
            </a:pPr>
            <a:fld id="{6C94BABA-F292-4141-B3B4-88522A405E84}" type="slidenum">
              <a:rPr lang="en-US"/>
              <a:pPr>
                <a:defRPr/>
              </a:pPr>
              <a:t>‹#›</a:t>
            </a:fld>
            <a:endParaRPr lang="en-US"/>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Date Placeholder 3"/>
          <p:cNvSpPr>
            <a:spLocks noGrp="1"/>
          </p:cNvSpPr>
          <p:nvPr>
            <p:ph type="dt" sz="half" idx="16"/>
          </p:nvPr>
        </p:nvSpPr>
        <p:spPr/>
        <p:txBody>
          <a:bodyPr/>
          <a:lstStyle>
            <a:lvl1pPr>
              <a:defRPr/>
            </a:lvl1pPr>
          </a:lstStyle>
          <a:p>
            <a:pPr>
              <a:defRPr/>
            </a:pPr>
            <a:fld id="{4A5978B7-39AF-4263-8A05-ED355E6C025E}" type="datetime1">
              <a:rPr lang="en-US"/>
              <a:pPr>
                <a:defRPr/>
              </a:pPr>
              <a:t>8/28/2022</a:t>
            </a:fld>
            <a:endParaRPr lang="en-US" dirty="0"/>
          </a:p>
        </p:txBody>
      </p:sp>
    </p:spTree>
    <p:extLst>
      <p:ext uri="{BB962C8B-B14F-4D97-AF65-F5344CB8AC3E}">
        <p14:creationId xmlns:p14="http://schemas.microsoft.com/office/powerpoint/2010/main" val="13693280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Slide Number Placeholder 5"/>
          <p:cNvSpPr>
            <a:spLocks noGrp="1"/>
          </p:cNvSpPr>
          <p:nvPr>
            <p:ph type="sldNum" sz="quarter" idx="10"/>
          </p:nvPr>
        </p:nvSpPr>
        <p:spPr>
          <a:ln/>
        </p:spPr>
        <p:txBody>
          <a:bodyPr/>
          <a:lstStyle>
            <a:lvl1pPr>
              <a:defRPr/>
            </a:lvl1pPr>
          </a:lstStyle>
          <a:p>
            <a:pPr>
              <a:defRPr/>
            </a:pPr>
            <a:fld id="{3EAB81E7-93EB-4A1E-B385-A03EBBBC52CC}" type="slidenum">
              <a:rPr lang="en-US"/>
              <a:pPr>
                <a:defRPr/>
              </a:pPr>
              <a:t>‹#›</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Date Placeholder 3"/>
          <p:cNvSpPr>
            <a:spLocks noGrp="1"/>
          </p:cNvSpPr>
          <p:nvPr>
            <p:ph type="dt" sz="half" idx="12"/>
          </p:nvPr>
        </p:nvSpPr>
        <p:spPr/>
        <p:txBody>
          <a:bodyPr/>
          <a:lstStyle>
            <a:lvl1pPr>
              <a:defRPr/>
            </a:lvl1pPr>
          </a:lstStyle>
          <a:p>
            <a:pPr>
              <a:defRPr/>
            </a:pPr>
            <a:fld id="{12843635-AE67-4632-A2B1-8CC80FF6161D}" type="datetime1">
              <a:rPr lang="en-US"/>
              <a:pPr>
                <a:defRPr/>
              </a:pPr>
              <a:t>8/28/2022</a:t>
            </a:fld>
            <a:endParaRPr lang="en-US" dirty="0"/>
          </a:p>
        </p:txBody>
      </p:sp>
    </p:spTree>
    <p:extLst>
      <p:ext uri="{BB962C8B-B14F-4D97-AF65-F5344CB8AC3E}">
        <p14:creationId xmlns:p14="http://schemas.microsoft.com/office/powerpoint/2010/main" val="3649962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ln/>
        </p:spPr>
        <p:txBody>
          <a:bodyPr/>
          <a:lstStyle>
            <a:lvl1pPr>
              <a:defRPr/>
            </a:lvl1pPr>
          </a:lstStyle>
          <a:p>
            <a:pPr>
              <a:defRPr/>
            </a:pPr>
            <a:fld id="{8E1145EF-9AEE-48C2-8E89-ED1323BD4EC2}"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Date Placeholder 3"/>
          <p:cNvSpPr>
            <a:spLocks noGrp="1"/>
          </p:cNvSpPr>
          <p:nvPr>
            <p:ph type="dt" sz="half" idx="12"/>
          </p:nvPr>
        </p:nvSpPr>
        <p:spPr/>
        <p:txBody>
          <a:bodyPr/>
          <a:lstStyle>
            <a:lvl1pPr>
              <a:defRPr/>
            </a:lvl1pPr>
          </a:lstStyle>
          <a:p>
            <a:pPr>
              <a:defRPr/>
            </a:pPr>
            <a:fld id="{1A821BDB-0AC6-4CE9-9DDF-67D361DB3E37}" type="datetime1">
              <a:rPr lang="en-US"/>
              <a:pPr>
                <a:defRPr/>
              </a:pPr>
              <a:t>8/28/2022</a:t>
            </a:fld>
            <a:endParaRPr lang="en-US" dirty="0"/>
          </a:p>
        </p:txBody>
      </p:sp>
    </p:spTree>
    <p:extLst>
      <p:ext uri="{BB962C8B-B14F-4D97-AF65-F5344CB8AC3E}">
        <p14:creationId xmlns:p14="http://schemas.microsoft.com/office/powerpoint/2010/main" val="24656078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ln/>
        </p:spPr>
        <p:txBody>
          <a:bodyPr/>
          <a:lstStyle>
            <a:lvl1pPr>
              <a:defRPr/>
            </a:lvl1pPr>
          </a:lstStyle>
          <a:p>
            <a:pPr>
              <a:defRPr/>
            </a:pPr>
            <a:fld id="{C7024349-FFAA-4A66-988D-382DA2D4EC5A}"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Date Placeholder 3"/>
          <p:cNvSpPr>
            <a:spLocks noGrp="1"/>
          </p:cNvSpPr>
          <p:nvPr>
            <p:ph type="dt" sz="half" idx="12"/>
          </p:nvPr>
        </p:nvSpPr>
        <p:spPr/>
        <p:txBody>
          <a:bodyPr/>
          <a:lstStyle>
            <a:lvl1pPr>
              <a:defRPr/>
            </a:lvl1pPr>
          </a:lstStyle>
          <a:p>
            <a:pPr>
              <a:defRPr/>
            </a:pPr>
            <a:fld id="{90D20845-A520-4485-B9B5-AEA2498495F5}" type="datetime1">
              <a:rPr lang="en-US"/>
              <a:pPr>
                <a:defRPr/>
              </a:pPr>
              <a:t>8/28/2022</a:t>
            </a:fld>
            <a:endParaRPr lang="en-US" dirty="0"/>
          </a:p>
        </p:txBody>
      </p:sp>
    </p:spTree>
    <p:extLst>
      <p:ext uri="{BB962C8B-B14F-4D97-AF65-F5344CB8AC3E}">
        <p14:creationId xmlns:p14="http://schemas.microsoft.com/office/powerpoint/2010/main" val="1273608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gradFill rotWithShape="0">
          <a:gsLst>
            <a:gs pos="0">
              <a:srgbClr val="EAFFC1"/>
            </a:gs>
            <a:gs pos="100000">
              <a:srgbClr val="FFFFFF"/>
            </a:gs>
          </a:gsLst>
          <a:path path="rect">
            <a:fillToRect r="100000" b="100000"/>
          </a:path>
        </a:gradFill>
        <a:effectLst/>
      </p:bgPr>
    </p:bg>
    <p:spTree>
      <p:nvGrpSpPr>
        <p:cNvPr id="1" name=""/>
        <p:cNvGrpSpPr/>
        <p:nvPr/>
      </p:nvGrpSpPr>
      <p:grpSpPr>
        <a:xfrm>
          <a:off x="0" y="0"/>
          <a:ext cx="0" cy="0"/>
          <a:chOff x="0" y="0"/>
          <a:chExt cx="0" cy="0"/>
        </a:xfrm>
      </p:grpSpPr>
      <p:sp>
        <p:nvSpPr>
          <p:cNvPr id="2" name="Rectangle 3"/>
          <p:cNvSpPr>
            <a:spLocks noChangeArrowheads="1"/>
          </p:cNvSpPr>
          <p:nvPr/>
        </p:nvSpPr>
        <p:spPr bwMode="auto">
          <a:xfrm>
            <a:off x="1147763" y="6553200"/>
            <a:ext cx="6548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defRPr/>
            </a:pPr>
            <a:r>
              <a:rPr lang="en-US" altLang="en-US" sz="1000">
                <a:latin typeface="Century Gothic" panose="020B0502020202020204" pitchFamily="34" charset="0"/>
                <a:ea typeface="ヒラギノ角ゴ Pro W3" pitchFamily="1" charset="-128"/>
              </a:rPr>
              <a:t>Copyright © 2011 Pearson Education, Inc. Publishing as Pearson Addison-Wesley</a:t>
            </a:r>
          </a:p>
        </p:txBody>
      </p:sp>
      <p:pic>
        <p:nvPicPr>
          <p:cNvPr id="3" name="Picture 12" descr="AW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6638"/>
            <a:ext cx="990600"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0"/>
            <a:ext cx="466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41871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AC3F58-2633-43B5-944D-9A29CA4A9EC1}" type="slidenum">
              <a:rPr lang="en-US"/>
              <a:pPr>
                <a:defRPr/>
              </a:pPr>
              <a:t>‹#›</a:t>
            </a:fld>
            <a:endParaRPr lang="en-US"/>
          </a:p>
        </p:txBody>
      </p:sp>
    </p:spTree>
    <p:extLst>
      <p:ext uri="{BB962C8B-B14F-4D97-AF65-F5344CB8AC3E}">
        <p14:creationId xmlns:p14="http://schemas.microsoft.com/office/powerpoint/2010/main" val="6069847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0C49721-C3A1-4425-99EF-30C57743CC15}" type="slidenum">
              <a:rPr lang="en-US"/>
              <a:pPr>
                <a:defRPr/>
              </a:pPr>
              <a:t>‹#›</a:t>
            </a:fld>
            <a:endParaRPr lang="en-US"/>
          </a:p>
        </p:txBody>
      </p:sp>
    </p:spTree>
    <p:extLst>
      <p:ext uri="{BB962C8B-B14F-4D97-AF65-F5344CB8AC3E}">
        <p14:creationId xmlns:p14="http://schemas.microsoft.com/office/powerpoint/2010/main" val="4077234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876BB52-192B-4E7D-9E15-B5945998B30B}" type="slidenum">
              <a:rPr lang="en-US"/>
              <a:pPr>
                <a:defRPr/>
              </a:pPr>
              <a:t>‹#›</a:t>
            </a:fld>
            <a:endParaRPr lang="en-US"/>
          </a:p>
        </p:txBody>
      </p:sp>
    </p:spTree>
    <p:extLst>
      <p:ext uri="{BB962C8B-B14F-4D97-AF65-F5344CB8AC3E}">
        <p14:creationId xmlns:p14="http://schemas.microsoft.com/office/powerpoint/2010/main" val="479709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5920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634D7A-5DE0-40F6-876D-D2AFBCA76471}" type="slidenum">
              <a:rPr lang="en-US"/>
              <a:pPr>
                <a:defRPr/>
              </a:pPr>
              <a:t>‹#›</a:t>
            </a:fld>
            <a:endParaRPr lang="en-US"/>
          </a:p>
        </p:txBody>
      </p:sp>
    </p:spTree>
    <p:extLst>
      <p:ext uri="{BB962C8B-B14F-4D97-AF65-F5344CB8AC3E}">
        <p14:creationId xmlns:p14="http://schemas.microsoft.com/office/powerpoint/2010/main" val="34229918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A733130-C1C8-4197-ACEE-A73DA10DD24F}" type="slidenum">
              <a:rPr lang="en-US"/>
              <a:pPr>
                <a:defRPr/>
              </a:pPr>
              <a:t>‹#›</a:t>
            </a:fld>
            <a:endParaRPr lang="en-US"/>
          </a:p>
        </p:txBody>
      </p:sp>
    </p:spTree>
    <p:extLst>
      <p:ext uri="{BB962C8B-B14F-4D97-AF65-F5344CB8AC3E}">
        <p14:creationId xmlns:p14="http://schemas.microsoft.com/office/powerpoint/2010/main" val="1767487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08389DD-3A77-4664-9585-0D0E9A5EB606}" type="slidenum">
              <a:rPr lang="en-US"/>
              <a:pPr>
                <a:defRPr/>
              </a:pPr>
              <a:t>‹#›</a:t>
            </a:fld>
            <a:endParaRPr lang="en-US"/>
          </a:p>
        </p:txBody>
      </p:sp>
    </p:spTree>
    <p:extLst>
      <p:ext uri="{BB962C8B-B14F-4D97-AF65-F5344CB8AC3E}">
        <p14:creationId xmlns:p14="http://schemas.microsoft.com/office/powerpoint/2010/main" val="26469143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B740A81-9E01-4FD9-8249-D9D456571D47}" type="slidenum">
              <a:rPr lang="en-US"/>
              <a:pPr>
                <a:defRPr/>
              </a:pPr>
              <a:t>‹#›</a:t>
            </a:fld>
            <a:endParaRPr lang="en-US"/>
          </a:p>
        </p:txBody>
      </p:sp>
    </p:spTree>
    <p:extLst>
      <p:ext uri="{BB962C8B-B14F-4D97-AF65-F5344CB8AC3E}">
        <p14:creationId xmlns:p14="http://schemas.microsoft.com/office/powerpoint/2010/main" val="4270718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306D5C0-30C3-4567-9087-D7285F18DEDD}" type="slidenum">
              <a:rPr lang="en-US"/>
              <a:pPr>
                <a:defRPr/>
              </a:pPr>
              <a:t>‹#›</a:t>
            </a:fld>
            <a:endParaRPr lang="en-US"/>
          </a:p>
        </p:txBody>
      </p:sp>
    </p:spTree>
    <p:extLst>
      <p:ext uri="{BB962C8B-B14F-4D97-AF65-F5344CB8AC3E}">
        <p14:creationId xmlns:p14="http://schemas.microsoft.com/office/powerpoint/2010/main" val="37118020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59245C4-C502-4096-92D6-EC376ED5F3D1}" type="slidenum">
              <a:rPr lang="en-US"/>
              <a:pPr>
                <a:defRPr/>
              </a:pPr>
              <a:t>‹#›</a:t>
            </a:fld>
            <a:endParaRPr lang="en-US"/>
          </a:p>
        </p:txBody>
      </p:sp>
    </p:spTree>
    <p:extLst>
      <p:ext uri="{BB962C8B-B14F-4D97-AF65-F5344CB8AC3E}">
        <p14:creationId xmlns:p14="http://schemas.microsoft.com/office/powerpoint/2010/main" val="41437511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DC7C65B-D709-43A0-BF27-CBEBE59D506B}" type="slidenum">
              <a:rPr lang="en-US"/>
              <a:pPr>
                <a:defRPr/>
              </a:pPr>
              <a:t>‹#›</a:t>
            </a:fld>
            <a:endParaRPr lang="en-US"/>
          </a:p>
        </p:txBody>
      </p:sp>
    </p:spTree>
    <p:extLst>
      <p:ext uri="{BB962C8B-B14F-4D97-AF65-F5344CB8AC3E}">
        <p14:creationId xmlns:p14="http://schemas.microsoft.com/office/powerpoint/2010/main" val="26051215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BCF5F-F163-48A3-8709-B31AFB4E6F34}" type="slidenum">
              <a:rPr lang="en-US"/>
              <a:pPr>
                <a:defRPr/>
              </a:pPr>
              <a:t>‹#›</a:t>
            </a:fld>
            <a:endParaRPr lang="en-US"/>
          </a:p>
        </p:txBody>
      </p:sp>
    </p:spTree>
    <p:extLst>
      <p:ext uri="{BB962C8B-B14F-4D97-AF65-F5344CB8AC3E}">
        <p14:creationId xmlns:p14="http://schemas.microsoft.com/office/powerpoint/2010/main" val="3745754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14400"/>
            <a:ext cx="3810000" cy="2552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9500"/>
            <a:ext cx="3810000" cy="2552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5D6A6246-AD0B-408A-B745-2ACC72A7A45C}" type="slidenum">
              <a:rPr lang="en-US"/>
              <a:pPr>
                <a:defRPr/>
              </a:pPr>
              <a:t>‹#›</a:t>
            </a:fld>
            <a:endParaRPr lang="en-US"/>
          </a:p>
        </p:txBody>
      </p:sp>
    </p:spTree>
    <p:extLst>
      <p:ext uri="{BB962C8B-B14F-4D97-AF65-F5344CB8AC3E}">
        <p14:creationId xmlns:p14="http://schemas.microsoft.com/office/powerpoint/2010/main" val="2507601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778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487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3469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506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27759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671927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4.jpeg"/><Relationship Id="rId2" Type="http://schemas.openxmlformats.org/officeDocument/2006/relationships/slideLayout" Target="../slideLayouts/slideLayout13.xml"/><Relationship Id="rId16"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0.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chemeClr val="bg1"/>
            </a:gs>
          </a:gsLst>
          <a:path path="rect">
            <a:fillToRect r="100000" b="100000"/>
          </a:path>
        </a:gra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990600" y="6553200"/>
            <a:ext cx="654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defRPr/>
            </a:pPr>
            <a:r>
              <a:rPr lang="en-US" altLang="en-US" sz="1000">
                <a:latin typeface="Century Gothic" panose="020B0502020202020204" pitchFamily="34" charset="0"/>
                <a:ea typeface="ヒラギノ角ゴ Pro W3" pitchFamily="1" charset="-128"/>
              </a:rPr>
              <a:t>Copyright © 2011 Pearson Education, Inc. Publishing as Pearson Addison-Wesley</a:t>
            </a:r>
          </a:p>
        </p:txBody>
      </p:sp>
      <p:pic>
        <p:nvPicPr>
          <p:cNvPr id="1027" name="Picture 12" descr="AW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173788"/>
            <a:ext cx="9144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3800" y="228600"/>
            <a:ext cx="515143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8259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50" name="Rectangle 1"/>
          <p:cNvSpPr>
            <a:spLocks noChangeArrowheads="1"/>
          </p:cNvSpPr>
          <p:nvPr/>
        </p:nvSpPr>
        <p:spPr bwMode="auto">
          <a:xfrm>
            <a:off x="685800" y="6553200"/>
            <a:ext cx="654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spcBef>
                <a:spcPts val="625"/>
              </a:spcBef>
              <a:defRPr/>
            </a:pPr>
            <a:r>
              <a:rPr lang="en-US" altLang="en-US" sz="1000">
                <a:solidFill>
                  <a:srgbClr val="000000"/>
                </a:solidFill>
                <a:latin typeface="Century Gothic" panose="020B0502020202020204" pitchFamily="34" charset="0"/>
                <a:ea typeface="ヒラギノ角ゴ Pro W3" pitchFamily="1" charset="-128"/>
              </a:rPr>
              <a:t>Copyright © 2011 Ramez Elmasri and Shamkant Navathe</a:t>
            </a:r>
          </a:p>
        </p:txBody>
      </p:sp>
      <p:pic>
        <p:nvPicPr>
          <p:cNvPr id="2051"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6345238"/>
            <a:ext cx="68580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52"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86800" y="0"/>
            <a:ext cx="466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53" name="Rectangle 4"/>
          <p:cNvSpPr>
            <a:spLocks noGrp="1" noChangeArrowheads="1"/>
          </p:cNvSpPr>
          <p:nvPr>
            <p:ph type="title"/>
          </p:nvPr>
        </p:nvSpPr>
        <p:spPr bwMode="auto">
          <a:xfrm>
            <a:off x="457200" y="273050"/>
            <a:ext cx="82280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2054" name="Rectangle 5"/>
          <p:cNvSpPr>
            <a:spLocks noGrp="1" noChangeArrowheads="1"/>
          </p:cNvSpPr>
          <p:nvPr>
            <p:ph type="body" idx="1"/>
          </p:nvPr>
        </p:nvSpPr>
        <p:spPr bwMode="auto">
          <a:xfrm>
            <a:off x="457200" y="1604963"/>
            <a:ext cx="82280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Tree>
    <p:extLst>
      <p:ext uri="{BB962C8B-B14F-4D97-AF65-F5344CB8AC3E}">
        <p14:creationId xmlns:p14="http://schemas.microsoft.com/office/powerpoint/2010/main" val="33084212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defTabSz="457200" rtl="0" eaLnBrk="1" fontAlgn="base" hangingPunct="1">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1" fontAlgn="base" hangingPunct="1">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ctr" defTabSz="457200" rtl="0" eaLnBrk="1" fontAlgn="base" hangingPunct="1">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ctr" defTabSz="457200" rtl="0" eaLnBrk="1" fontAlgn="base" hangingPunct="1">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ctr" defTabSz="457200" rtl="0" eaLnBrk="1" fontAlgn="base" hangingPunct="1">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ctr" defTabSz="457200" rtl="0" eaLnBrk="1" fontAlgn="base" hangingPunct="1">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ctr" defTabSz="457200" rtl="0" eaLnBrk="1" fontAlgn="base" hangingPunct="1">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ctr" defTabSz="457200" rtl="0" eaLnBrk="1" fontAlgn="base" hangingPunct="1">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ctr" defTabSz="457200" rtl="0" eaLnBrk="1" fontAlgn="base" hangingPunct="1">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1" fontAlgn="base" hangingPunct="1">
        <a:spcBef>
          <a:spcPts val="800"/>
        </a:spcBef>
        <a:spcAft>
          <a:spcPct val="0"/>
        </a:spcAft>
        <a:buClr>
          <a:srgbClr val="000000"/>
        </a:buClr>
        <a:buSzPct val="100000"/>
        <a:buFont typeface="Times New Roman" panose="02020603050405020304" pitchFamily="18" charset="0"/>
        <a:buChar char="•"/>
        <a:defRPr sz="3200">
          <a:solidFill>
            <a:srgbClr val="000000"/>
          </a:solidFill>
          <a:latin typeface="+mn-lt"/>
          <a:ea typeface="+mn-ea"/>
          <a:cs typeface="+mn-cs"/>
        </a:defRPr>
      </a:lvl1pPr>
      <a:lvl2pPr marL="742950" indent="-285750" algn="l" defTabSz="457200" rtl="0" eaLnBrk="1" fontAlgn="base" hangingPunct="1">
        <a:spcBef>
          <a:spcPts val="700"/>
        </a:spcBef>
        <a:spcAft>
          <a:spcPct val="0"/>
        </a:spcAft>
        <a:buClr>
          <a:srgbClr val="000000"/>
        </a:buClr>
        <a:buSzPct val="100000"/>
        <a:buFont typeface="Times New Roman" panose="02020603050405020304" pitchFamily="18" charset="0"/>
        <a:buChar char="–"/>
        <a:defRPr sz="2800">
          <a:solidFill>
            <a:srgbClr val="000000"/>
          </a:solidFill>
          <a:latin typeface="+mn-lt"/>
          <a:cs typeface="+mn-cs"/>
        </a:defRPr>
      </a:lvl2pPr>
      <a:lvl3pPr marL="1143000" indent="-228600" algn="l" defTabSz="457200" rtl="0" eaLnBrk="1" fontAlgn="base" hangingPunct="1">
        <a:spcBef>
          <a:spcPts val="600"/>
        </a:spcBef>
        <a:spcAft>
          <a:spcPct val="0"/>
        </a:spcAft>
        <a:buClr>
          <a:srgbClr val="000000"/>
        </a:buClr>
        <a:buSzPct val="100000"/>
        <a:buFont typeface="Times New Roman" panose="02020603050405020304" pitchFamily="18" charset="0"/>
        <a:buChar char="•"/>
        <a:defRPr sz="2400">
          <a:solidFill>
            <a:srgbClr val="000000"/>
          </a:solidFill>
          <a:latin typeface="+mn-lt"/>
          <a:cs typeface="+mn-cs"/>
        </a:defRPr>
      </a:lvl3pPr>
      <a:lvl4pPr marL="1600200" indent="-228600" algn="l" defTabSz="457200" rtl="0" eaLnBrk="1" fontAlgn="base" hangingPunct="1">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cs typeface="+mn-cs"/>
        </a:defRPr>
      </a:lvl4pPr>
      <a:lvl5pPr marL="2057400" indent="-228600" algn="l" defTabSz="457200" rtl="0" eaLnBrk="1" fontAlgn="base" hangingPunct="1">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cs typeface="+mn-cs"/>
        </a:defRPr>
      </a:lvl5pPr>
      <a:lvl6pPr marL="2514600" indent="-228600" algn="l" defTabSz="457200" rtl="0" eaLnBrk="1" fontAlgn="base" hangingPunct="1">
        <a:spcBef>
          <a:spcPts val="500"/>
        </a:spcBef>
        <a:spcAft>
          <a:spcPct val="0"/>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eaLnBrk="1" fontAlgn="base" hangingPunct="1">
        <a:spcBef>
          <a:spcPts val="500"/>
        </a:spcBef>
        <a:spcAft>
          <a:spcPct val="0"/>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eaLnBrk="1" fontAlgn="base" hangingPunct="1">
        <a:spcBef>
          <a:spcPts val="500"/>
        </a:spcBef>
        <a:spcAft>
          <a:spcPct val="0"/>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eaLnBrk="1" fontAlgn="base" hangingPunct="1">
        <a:spcBef>
          <a:spcPts val="500"/>
        </a:spcBef>
        <a:spcAft>
          <a:spcPct val="0"/>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075" name="Text Placeholder 2"/>
          <p:cNvSpPr>
            <a:spLocks noGrp="1"/>
          </p:cNvSpPr>
          <p:nvPr>
            <p:ph type="body" idx="1"/>
          </p:nvPr>
        </p:nvSpPr>
        <p:spPr bwMode="auto">
          <a:xfrm>
            <a:off x="457200" y="1600200"/>
            <a:ext cx="7620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Slide Number Placeholder 5"/>
          <p:cNvSpPr>
            <a:spLocks noGrp="1"/>
          </p:cNvSpPr>
          <p:nvPr>
            <p:ph type="sldNum" sz="quarter" idx="4"/>
          </p:nvPr>
        </p:nvSpPr>
        <p:spPr>
          <a:xfrm>
            <a:off x="8531225" y="5648325"/>
            <a:ext cx="549275" cy="396875"/>
          </a:xfrm>
          <a:prstGeom prst="bracketPair">
            <a:avLst>
              <a:gd name="adj" fmla="val 17949"/>
            </a:avLst>
          </a:prstGeom>
          <a:ln w="19050">
            <a:solidFill>
              <a:srgbClr val="FFFFFF"/>
            </a:solidFill>
          </a:ln>
        </p:spPr>
        <p:txBody>
          <a:bodyPr vert="horz" wrap="square" lIns="0" tIns="0" rIns="0" bIns="0" numCol="1" anchor="ctr" anchorCtr="0" compatLnSpc="1">
            <a:prstTxWarp prst="textNoShape">
              <a:avLst/>
            </a:prstTxWarp>
          </a:bodyPr>
          <a:lstStyle>
            <a:lvl1pPr algn="ctr">
              <a:defRPr>
                <a:solidFill>
                  <a:srgbClr val="FFFFFF"/>
                </a:solidFill>
              </a:defRPr>
            </a:lvl1pPr>
          </a:lstStyle>
          <a:p>
            <a:pPr>
              <a:defRPr/>
            </a:pPr>
            <a:fld id="{341396FD-4C77-423E-A473-1AE86CC3813F}" type="slidenum">
              <a:rPr lang="en-US"/>
              <a:pPr>
                <a:defRPr/>
              </a:pPr>
              <a:t>‹#›</a:t>
            </a:fld>
            <a:endParaRPr lang="en-US"/>
          </a:p>
        </p:txBody>
      </p:sp>
      <p:sp>
        <p:nvSpPr>
          <p:cNvPr id="5" name="Footer Placeholder 4"/>
          <p:cNvSpPr>
            <a:spLocks noGrp="1"/>
          </p:cNvSpPr>
          <p:nvPr>
            <p:ph type="ftr" sz="quarter" idx="3"/>
          </p:nvPr>
        </p:nvSpPr>
        <p:spPr>
          <a:xfrm rot="16200000">
            <a:off x="7587456" y="4048919"/>
            <a:ext cx="2366963" cy="365125"/>
          </a:xfrm>
          <a:prstGeom prst="rect">
            <a:avLst/>
          </a:prstGeom>
        </p:spPr>
        <p:txBody>
          <a:bodyPr vert="horz" lIns="91440" tIns="45720" rIns="91440" bIns="45720" rtlCol="0" anchor="ctr"/>
          <a:lstStyle>
            <a:lvl1pPr algn="r">
              <a:defRPr sz="1200">
                <a:solidFill>
                  <a:schemeClr val="bg2"/>
                </a:solidFill>
                <a:latin typeface="Arial" charset="0"/>
                <a:cs typeface="Arial" charset="0"/>
              </a:defRPr>
            </a:lvl1pPr>
          </a:lstStyle>
          <a:p>
            <a:pPr>
              <a:defRPr/>
            </a:pPr>
            <a:endParaRPr lang="en-US"/>
          </a:p>
        </p:txBody>
      </p:sp>
      <p:sp>
        <p:nvSpPr>
          <p:cNvPr id="4" name="Date Placeholder 3"/>
          <p:cNvSpPr>
            <a:spLocks noGrp="1"/>
          </p:cNvSpPr>
          <p:nvPr>
            <p:ph type="dt" sz="half" idx="2"/>
          </p:nvPr>
        </p:nvSpPr>
        <p:spPr>
          <a:xfrm rot="16200000">
            <a:off x="7551738" y="1646237"/>
            <a:ext cx="2438400" cy="365125"/>
          </a:xfrm>
          <a:prstGeom prst="rect">
            <a:avLst/>
          </a:prstGeom>
        </p:spPr>
        <p:txBody>
          <a:bodyPr vert="horz" lIns="91440" tIns="45720" rIns="91440" bIns="45720" rtlCol="0" anchor="ctr"/>
          <a:lstStyle>
            <a:lvl1pPr algn="l">
              <a:defRPr sz="1200">
                <a:solidFill>
                  <a:schemeClr val="bg2"/>
                </a:solidFill>
                <a:latin typeface="Arial" charset="0"/>
                <a:cs typeface="Arial" charset="0"/>
              </a:defRPr>
            </a:lvl1pPr>
          </a:lstStyle>
          <a:p>
            <a:pPr>
              <a:defRPr/>
            </a:pPr>
            <a:fld id="{1A73B89B-CF58-4AE3-9967-5FDBC8345678}" type="datetime1">
              <a:rPr lang="en-US"/>
              <a:pPr>
                <a:defRPr/>
              </a:pPr>
              <a:t>8/28/2022</a:t>
            </a:fld>
            <a:endParaRPr lang="en-US" dirty="0"/>
          </a:p>
        </p:txBody>
      </p:sp>
    </p:spTree>
    <p:extLst>
      <p:ext uri="{BB962C8B-B14F-4D97-AF65-F5344CB8AC3E}">
        <p14:creationId xmlns:p14="http://schemas.microsoft.com/office/powerpoint/2010/main" val="291690804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rtl="0" eaLnBrk="1" fontAlgn="base" hangingPunct="1">
        <a:spcBef>
          <a:spcPct val="0"/>
        </a:spcBef>
        <a:spcAft>
          <a:spcPct val="0"/>
        </a:spcAft>
        <a:defRPr sz="4600" kern="1200" spc="-100">
          <a:solidFill>
            <a:schemeClr val="tx2"/>
          </a:solidFill>
          <a:latin typeface="+mj-lt"/>
          <a:ea typeface="+mj-ea"/>
          <a:cs typeface="+mj-cs"/>
        </a:defRPr>
      </a:lvl1pPr>
      <a:lvl2pPr algn="l" rtl="0" eaLnBrk="1" fontAlgn="base" hangingPunct="1">
        <a:spcBef>
          <a:spcPct val="0"/>
        </a:spcBef>
        <a:spcAft>
          <a:spcPct val="0"/>
        </a:spcAft>
        <a:defRPr sz="4600">
          <a:solidFill>
            <a:schemeClr val="tx2"/>
          </a:solidFill>
          <a:latin typeface="Cambria" panose="02040503050406030204" pitchFamily="18" charset="0"/>
        </a:defRPr>
      </a:lvl2pPr>
      <a:lvl3pPr algn="l" rtl="0" eaLnBrk="1" fontAlgn="base" hangingPunct="1">
        <a:spcBef>
          <a:spcPct val="0"/>
        </a:spcBef>
        <a:spcAft>
          <a:spcPct val="0"/>
        </a:spcAft>
        <a:defRPr sz="4600">
          <a:solidFill>
            <a:schemeClr val="tx2"/>
          </a:solidFill>
          <a:latin typeface="Cambria" panose="02040503050406030204" pitchFamily="18" charset="0"/>
        </a:defRPr>
      </a:lvl3pPr>
      <a:lvl4pPr algn="l" rtl="0" eaLnBrk="1" fontAlgn="base" hangingPunct="1">
        <a:spcBef>
          <a:spcPct val="0"/>
        </a:spcBef>
        <a:spcAft>
          <a:spcPct val="0"/>
        </a:spcAft>
        <a:defRPr sz="4600">
          <a:solidFill>
            <a:schemeClr val="tx2"/>
          </a:solidFill>
          <a:latin typeface="Cambria" panose="02040503050406030204" pitchFamily="18" charset="0"/>
        </a:defRPr>
      </a:lvl4pPr>
      <a:lvl5pPr algn="l" rtl="0" eaLnBrk="1" fontAlgn="base" hangingPunct="1">
        <a:spcBef>
          <a:spcPct val="0"/>
        </a:spcBef>
        <a:spcAft>
          <a:spcPct val="0"/>
        </a:spcAft>
        <a:defRPr sz="4600">
          <a:solidFill>
            <a:schemeClr val="tx2"/>
          </a:solidFill>
          <a:latin typeface="Cambria" panose="02040503050406030204" pitchFamily="18" charset="0"/>
        </a:defRPr>
      </a:lvl5pPr>
      <a:lvl6pPr marL="457200" algn="l" rtl="0" eaLnBrk="1" fontAlgn="base" hangingPunct="1">
        <a:spcBef>
          <a:spcPct val="0"/>
        </a:spcBef>
        <a:spcAft>
          <a:spcPct val="0"/>
        </a:spcAft>
        <a:defRPr sz="4600">
          <a:solidFill>
            <a:schemeClr val="tx2"/>
          </a:solidFill>
          <a:latin typeface="Cambria" panose="02040503050406030204" pitchFamily="18" charset="0"/>
        </a:defRPr>
      </a:lvl6pPr>
      <a:lvl7pPr marL="914400" algn="l" rtl="0" eaLnBrk="1" fontAlgn="base" hangingPunct="1">
        <a:spcBef>
          <a:spcPct val="0"/>
        </a:spcBef>
        <a:spcAft>
          <a:spcPct val="0"/>
        </a:spcAft>
        <a:defRPr sz="4600">
          <a:solidFill>
            <a:schemeClr val="tx2"/>
          </a:solidFill>
          <a:latin typeface="Cambria" panose="02040503050406030204" pitchFamily="18" charset="0"/>
        </a:defRPr>
      </a:lvl7pPr>
      <a:lvl8pPr marL="1371600" algn="l" rtl="0" eaLnBrk="1" fontAlgn="base" hangingPunct="1">
        <a:spcBef>
          <a:spcPct val="0"/>
        </a:spcBef>
        <a:spcAft>
          <a:spcPct val="0"/>
        </a:spcAft>
        <a:defRPr sz="4600">
          <a:solidFill>
            <a:schemeClr val="tx2"/>
          </a:solidFill>
          <a:latin typeface="Cambria" panose="02040503050406030204" pitchFamily="18" charset="0"/>
        </a:defRPr>
      </a:lvl8pPr>
      <a:lvl9pPr marL="1828800" algn="l" rtl="0" eaLnBrk="1" fontAlgn="base" hangingPunct="1">
        <a:spcBef>
          <a:spcPct val="0"/>
        </a:spcBef>
        <a:spcAft>
          <a:spcPct val="0"/>
        </a:spcAft>
        <a:defRPr sz="4600">
          <a:solidFill>
            <a:schemeClr val="tx2"/>
          </a:solidFill>
          <a:latin typeface="Cambria" panose="02040503050406030204" pitchFamily="18" charset="0"/>
        </a:defRPr>
      </a:lvl9pPr>
    </p:titleStyle>
    <p:bodyStyle>
      <a:lvl1pPr marL="342900" indent="-228600" algn="l" rtl="0" eaLnBrk="1" fontAlgn="base" hangingPunct="1">
        <a:spcBef>
          <a:spcPct val="20000"/>
        </a:spcBef>
        <a:spcAft>
          <a:spcPct val="0"/>
        </a:spcAft>
        <a:buClr>
          <a:schemeClr val="accent1"/>
        </a:buClr>
        <a:buFont typeface="Arial" panose="020B0604020202020204" pitchFamily="34" charset="0"/>
        <a:buChar char="•"/>
        <a:defRPr sz="2200" kern="1200">
          <a:solidFill>
            <a:schemeClr val="tx1"/>
          </a:solidFill>
          <a:latin typeface="+mn-lt"/>
          <a:ea typeface="+mn-ea"/>
          <a:cs typeface="+mn-cs"/>
        </a:defRPr>
      </a:lvl1pPr>
      <a:lvl2pPr marL="639763" indent="-228600" algn="l" rtl="0" eaLnBrk="1" fontAlgn="base" hangingPunct="1">
        <a:spcBef>
          <a:spcPct val="20000"/>
        </a:spcBef>
        <a:spcAft>
          <a:spcPct val="0"/>
        </a:spcAft>
        <a:buClr>
          <a:schemeClr val="accent2"/>
        </a:buClr>
        <a:buFont typeface="Arial" panose="020B0604020202020204" pitchFamily="34" charset="0"/>
        <a:buChar char="•"/>
        <a:defRPr sz="2000" kern="1200">
          <a:solidFill>
            <a:schemeClr val="tx1"/>
          </a:solidFill>
          <a:latin typeface="+mn-lt"/>
          <a:ea typeface="+mn-ea"/>
          <a:cs typeface="+mn-cs"/>
        </a:defRPr>
      </a:lvl2pPr>
      <a:lvl3pPr marL="1004888" indent="-228600" algn="l" rtl="0" eaLnBrk="1" fontAlgn="base" hangingPunct="1">
        <a:spcBef>
          <a:spcPct val="20000"/>
        </a:spcBef>
        <a:spcAft>
          <a:spcPct val="0"/>
        </a:spcAft>
        <a:buClr>
          <a:srgbClr val="D2CB6C"/>
        </a:buClr>
        <a:buFont typeface="Arial" panose="020B0604020202020204" pitchFamily="34" charset="0"/>
        <a:buChar char="•"/>
        <a:defRPr kern="1200">
          <a:solidFill>
            <a:schemeClr val="tx1"/>
          </a:solidFill>
          <a:latin typeface="+mn-lt"/>
          <a:ea typeface="+mn-ea"/>
          <a:cs typeface="+mn-cs"/>
        </a:defRPr>
      </a:lvl3pPr>
      <a:lvl4pPr marL="1279525" indent="-228600" algn="l" rtl="0" eaLnBrk="1" fontAlgn="base" hangingPunct="1">
        <a:spcBef>
          <a:spcPct val="20000"/>
        </a:spcBef>
        <a:spcAft>
          <a:spcPct val="0"/>
        </a:spcAft>
        <a:buClr>
          <a:srgbClr val="95A39D"/>
        </a:buClr>
        <a:buFont typeface="Arial" panose="020B0604020202020204" pitchFamily="34" charset="0"/>
        <a:buChar char="•"/>
        <a:defRPr sz="1600" kern="1200">
          <a:solidFill>
            <a:schemeClr val="tx1"/>
          </a:solidFill>
          <a:latin typeface="+mn-lt"/>
          <a:ea typeface="+mn-ea"/>
          <a:cs typeface="+mn-cs"/>
        </a:defRPr>
      </a:lvl4pPr>
      <a:lvl5pPr marL="1554163" indent="-228600" algn="l" rtl="0" eaLnBrk="1" fontAlgn="base" hangingPunct="1">
        <a:spcBef>
          <a:spcPct val="20000"/>
        </a:spcBef>
        <a:spcAft>
          <a:spcPct val="0"/>
        </a:spcAft>
        <a:buClr>
          <a:srgbClr val="C89F5D"/>
        </a:buClr>
        <a:buFont typeface="Arial" panose="020B0604020202020204" pitchFamily="34" charset="0"/>
        <a:buChar char="•"/>
        <a:defRPr sz="1400" kern="120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8269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b="0">
                <a:solidFill>
                  <a:schemeClr val="tx1"/>
                </a:solidFill>
                <a:latin typeface="Times New Roman" pitchFamily="18" charset="0"/>
              </a:defRPr>
            </a:lvl1pPr>
          </a:lstStyle>
          <a:p>
            <a:pPr>
              <a:defRPr/>
            </a:pPr>
            <a:endParaRPr lang="en-US"/>
          </a:p>
        </p:txBody>
      </p:sp>
      <p:sp>
        <p:nvSpPr>
          <p:cNvPr id="88269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400" b="0">
                <a:solidFill>
                  <a:schemeClr val="tx1"/>
                </a:solidFill>
                <a:latin typeface="Times New Roman" pitchFamily="18" charset="0"/>
              </a:defRPr>
            </a:lvl1pPr>
          </a:lstStyle>
          <a:p>
            <a:pPr>
              <a:defRPr/>
            </a:pPr>
            <a:endParaRPr lang="en-US"/>
          </a:p>
        </p:txBody>
      </p:sp>
      <p:sp>
        <p:nvSpPr>
          <p:cNvPr id="88269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b="0">
                <a:solidFill>
                  <a:schemeClr val="tx1"/>
                </a:solidFill>
                <a:latin typeface="Times New Roman" pitchFamily="18" charset="0"/>
              </a:defRPr>
            </a:lvl1pPr>
          </a:lstStyle>
          <a:p>
            <a:pPr>
              <a:defRPr/>
            </a:pPr>
            <a:fld id="{9DE62156-1480-49ED-B33B-CE1D8F42A3CD}" type="slidenum">
              <a:rPr lang="en-US"/>
              <a:pPr>
                <a:defRPr/>
              </a:pPr>
              <a:t>‹#›</a:t>
            </a:fld>
            <a:endParaRPr lang="en-US"/>
          </a:p>
        </p:txBody>
      </p:sp>
      <p:sp>
        <p:nvSpPr>
          <p:cNvPr id="882695"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a:defRPr/>
            </a:pPr>
            <a:endParaRPr lang="en-US">
              <a:latin typeface="Arial" charset="0"/>
            </a:endParaRPr>
          </a:p>
        </p:txBody>
      </p:sp>
    </p:spTree>
    <p:extLst>
      <p:ext uri="{BB962C8B-B14F-4D97-AF65-F5344CB8AC3E}">
        <p14:creationId xmlns:p14="http://schemas.microsoft.com/office/powerpoint/2010/main" val="23618181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txStyles>
    <p:titleStyle>
      <a:lvl1pPr algn="l" rtl="0" eaLnBrk="1" fontAlgn="base" hangingPunct="1">
        <a:spcBef>
          <a:spcPct val="0"/>
        </a:spcBef>
        <a:spcAft>
          <a:spcPct val="0"/>
        </a:spcAft>
        <a:defRPr sz="3400">
          <a:solidFill>
            <a:schemeClr val="tx2"/>
          </a:solidFill>
          <a:latin typeface="+mj-lt"/>
          <a:ea typeface="+mj-ea"/>
          <a:cs typeface="+mj-cs"/>
        </a:defRPr>
      </a:lvl1pPr>
      <a:lvl2pPr algn="l" rtl="0" eaLnBrk="1" fontAlgn="base" hangingPunct="1">
        <a:spcBef>
          <a:spcPct val="0"/>
        </a:spcBef>
        <a:spcAft>
          <a:spcPct val="0"/>
        </a:spcAft>
        <a:defRPr sz="3400">
          <a:solidFill>
            <a:schemeClr val="tx2"/>
          </a:solidFill>
          <a:latin typeface="Arial" charset="0"/>
        </a:defRPr>
      </a:lvl2pPr>
      <a:lvl3pPr algn="l" rtl="0" eaLnBrk="1" fontAlgn="base" hangingPunct="1">
        <a:spcBef>
          <a:spcPct val="0"/>
        </a:spcBef>
        <a:spcAft>
          <a:spcPct val="0"/>
        </a:spcAft>
        <a:defRPr sz="3400">
          <a:solidFill>
            <a:schemeClr val="tx2"/>
          </a:solidFill>
          <a:latin typeface="Arial" charset="0"/>
        </a:defRPr>
      </a:lvl3pPr>
      <a:lvl4pPr algn="l" rtl="0" eaLnBrk="1" fontAlgn="base" hangingPunct="1">
        <a:spcBef>
          <a:spcPct val="0"/>
        </a:spcBef>
        <a:spcAft>
          <a:spcPct val="0"/>
        </a:spcAft>
        <a:defRPr sz="3400">
          <a:solidFill>
            <a:schemeClr val="tx2"/>
          </a:solidFill>
          <a:latin typeface="Arial" charset="0"/>
        </a:defRPr>
      </a:lvl4pPr>
      <a:lvl5pPr algn="l" rtl="0" eaLnBrk="1" fontAlgn="base" hangingPunct="1">
        <a:spcBef>
          <a:spcPct val="0"/>
        </a:spcBef>
        <a:spcAft>
          <a:spcPct val="0"/>
        </a:spcAft>
        <a:defRPr sz="3400">
          <a:solidFill>
            <a:schemeClr val="tx2"/>
          </a:solidFill>
          <a:latin typeface="Arial" charset="0"/>
        </a:defRPr>
      </a:lvl5pPr>
      <a:lvl6pPr marL="457200" algn="l" rtl="0" eaLnBrk="1" fontAlgn="base" hangingPunct="1">
        <a:spcBef>
          <a:spcPct val="0"/>
        </a:spcBef>
        <a:spcAft>
          <a:spcPct val="0"/>
        </a:spcAft>
        <a:defRPr sz="3400">
          <a:solidFill>
            <a:schemeClr val="tx2"/>
          </a:solidFill>
          <a:latin typeface="Arial" charset="0"/>
        </a:defRPr>
      </a:lvl6pPr>
      <a:lvl7pPr marL="914400" algn="l" rtl="0" eaLnBrk="1" fontAlgn="base" hangingPunct="1">
        <a:spcBef>
          <a:spcPct val="0"/>
        </a:spcBef>
        <a:spcAft>
          <a:spcPct val="0"/>
        </a:spcAft>
        <a:defRPr sz="3400">
          <a:solidFill>
            <a:schemeClr val="tx2"/>
          </a:solidFill>
          <a:latin typeface="Arial" charset="0"/>
        </a:defRPr>
      </a:lvl7pPr>
      <a:lvl8pPr marL="1371600" algn="l" rtl="0" eaLnBrk="1" fontAlgn="base" hangingPunct="1">
        <a:spcBef>
          <a:spcPct val="0"/>
        </a:spcBef>
        <a:spcAft>
          <a:spcPct val="0"/>
        </a:spcAft>
        <a:defRPr sz="3400">
          <a:solidFill>
            <a:schemeClr val="tx2"/>
          </a:solidFill>
          <a:latin typeface="Arial" charset="0"/>
        </a:defRPr>
      </a:lvl8pPr>
      <a:lvl9pPr marL="1828800" algn="l" rtl="0" eaLnBrk="1" fontAlgn="base" hangingPunct="1">
        <a:spcBef>
          <a:spcPct val="0"/>
        </a:spcBef>
        <a:spcAft>
          <a:spcPct val="0"/>
        </a:spcAft>
        <a:defRPr sz="3400">
          <a:solidFill>
            <a:schemeClr val="tx2"/>
          </a:solidFill>
          <a:latin typeface="Arial" charset="0"/>
        </a:defRPr>
      </a:lvl9pPr>
    </p:titleStyle>
    <p:bodyStyle>
      <a:lvl1pPr marL="342900" indent="-342900" algn="l" rtl="0" eaLnBrk="1" fontAlgn="base" hangingPunct="1">
        <a:spcBef>
          <a:spcPct val="20000"/>
        </a:spcBef>
        <a:spcAft>
          <a:spcPct val="0"/>
        </a:spcAft>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www.yelp.com/biz/ritual-coffee-roasters-san-francisco" TargetMode="Externa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hyperlink" Target="https://www.yelp.com/developers" TargetMode="Externa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9.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10.pn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8.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8" Type="http://schemas.openxmlformats.org/officeDocument/2006/relationships/hyperlink" Target="https://techxplore.com/news/2015-05-microsoft-age-estimate-tool-unleashed-real-time.html" TargetMode="External"/><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hyperlink" Target="http://www.tamaraberg.com/papers/sirion_wacv2017.pdf" TargetMode="External"/><Relationship Id="rId5" Type="http://schemas.openxmlformats.org/officeDocument/2006/relationships/image" Target="../media/image40.png"/><Relationship Id="rId4" Type="http://schemas.openxmlformats.org/officeDocument/2006/relationships/hyperlink" Target="https://www.cc.gatech.edu/~nvo9/revisitingim2gps_iccv201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8.xml"/><Relationship Id="rId1" Type="http://schemas.openxmlformats.org/officeDocument/2006/relationships/vmlDrawing" Target="../drawings/vmlDrawing2.vml"/><Relationship Id="rId4" Type="http://schemas.openxmlformats.org/officeDocument/2006/relationships/image" Target="../media/image45.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2.xml"/><Relationship Id="rId1" Type="http://schemas.openxmlformats.org/officeDocument/2006/relationships/vmlDrawing" Target="../drawings/vmlDrawing3.vml"/><Relationship Id="rId5" Type="http://schemas.openxmlformats.org/officeDocument/2006/relationships/image" Target="../media/image47.png"/><Relationship Id="rId4" Type="http://schemas.openxmlformats.org/officeDocument/2006/relationships/image" Target="../media/image46.wmf"/></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2.xml"/><Relationship Id="rId7" Type="http://schemas.openxmlformats.org/officeDocument/2006/relationships/image" Target="../media/image50.wmf"/><Relationship Id="rId2" Type="http://schemas.openxmlformats.org/officeDocument/2006/relationships/slideLayout" Target="../slideLayouts/slideLayout38.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49.wmf"/><Relationship Id="rId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1"/>
            <a:ext cx="7772400" cy="2000250"/>
          </a:xfrm>
        </p:spPr>
        <p:txBody>
          <a:bodyPr/>
          <a:lstStyle/>
          <a:p>
            <a:r>
              <a:rPr lang="en-US" dirty="0"/>
              <a:t>Lecture 2 </a:t>
            </a:r>
            <a:br>
              <a:rPr lang="en-US" dirty="0"/>
            </a:br>
            <a:r>
              <a:rPr lang="en-US" b="1" dirty="0"/>
              <a:t>Data Preprocessing and Model Evaluation</a:t>
            </a:r>
            <a:br>
              <a:rPr lang="en-US" b="1" dirty="0"/>
            </a:br>
            <a:endParaRPr lang="en-US" dirty="0"/>
          </a:p>
        </p:txBody>
      </p:sp>
      <p:sp>
        <p:nvSpPr>
          <p:cNvPr id="3" name="Subtitle 2"/>
          <p:cNvSpPr>
            <a:spLocks noGrp="1"/>
          </p:cNvSpPr>
          <p:nvPr>
            <p:ph type="subTitle" idx="1"/>
          </p:nvPr>
        </p:nvSpPr>
        <p:spPr>
          <a:xfrm>
            <a:off x="1371600" y="3886200"/>
            <a:ext cx="6400800" cy="990600"/>
          </a:xfrm>
        </p:spPr>
        <p:txBody>
          <a:bodyPr/>
          <a:lstStyle/>
          <a:p>
            <a:r>
              <a:rPr lang="en-US" b="1" dirty="0">
                <a:ea typeface="inherit"/>
                <a:cs typeface="inherit"/>
              </a:rPr>
              <a:t>CS 180 – Intelligent Systems</a:t>
            </a:r>
            <a:endParaRPr lang="en-US" dirty="0"/>
          </a:p>
          <a:p>
            <a:endParaRPr lang="en-US" dirty="0"/>
          </a:p>
        </p:txBody>
      </p:sp>
      <p:sp>
        <p:nvSpPr>
          <p:cNvPr id="4" name="Rectangle 3"/>
          <p:cNvSpPr/>
          <p:nvPr/>
        </p:nvSpPr>
        <p:spPr>
          <a:xfrm>
            <a:off x="1981200" y="5361801"/>
            <a:ext cx="4572000" cy="923330"/>
          </a:xfrm>
          <a:prstGeom prst="rect">
            <a:avLst/>
          </a:prstGeom>
        </p:spPr>
        <p:txBody>
          <a:bodyPr>
            <a:spAutoFit/>
          </a:bodyPr>
          <a:lstStyle/>
          <a:p>
            <a:pPr algn="ctr"/>
            <a:r>
              <a:rPr lang="en-US" b="1" dirty="0"/>
              <a:t>Dr. Victor Chen</a:t>
            </a:r>
          </a:p>
          <a:p>
            <a:pPr algn="ctr"/>
            <a:endParaRPr lang="en-US" b="1" dirty="0"/>
          </a:p>
          <a:p>
            <a:pPr algn="ctr"/>
            <a:r>
              <a:rPr lang="en-US" b="1"/>
              <a:t>Fall 2022</a:t>
            </a:r>
            <a:endParaRPr lang="en-US" b="1" dirty="0"/>
          </a:p>
        </p:txBody>
      </p:sp>
    </p:spTree>
    <p:extLst>
      <p:ext uri="{BB962C8B-B14F-4D97-AF65-F5344CB8AC3E}">
        <p14:creationId xmlns:p14="http://schemas.microsoft.com/office/powerpoint/2010/main" val="2191753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8" name="Rectangle 6"/>
          <p:cNvSpPr>
            <a:spLocks noGrp="1" noChangeArrowheads="1"/>
          </p:cNvSpPr>
          <p:nvPr>
            <p:ph type="title"/>
          </p:nvPr>
        </p:nvSpPr>
        <p:spPr/>
        <p:txBody>
          <a:bodyPr/>
          <a:lstStyle/>
          <a:p>
            <a:r>
              <a:rPr lang="en-US" dirty="0"/>
              <a:t>Data Encoding</a:t>
            </a:r>
            <a:endParaRPr lang="en-US" dirty="0">
              <a:solidFill>
                <a:schemeClr val="accent6"/>
              </a:solidFill>
            </a:endParaRPr>
          </a:p>
        </p:txBody>
      </p:sp>
      <p:sp>
        <p:nvSpPr>
          <p:cNvPr id="771079" name="Rectangle 7"/>
          <p:cNvSpPr>
            <a:spLocks noGrp="1" noChangeArrowheads="1"/>
          </p:cNvSpPr>
          <p:nvPr>
            <p:ph type="body" idx="1"/>
          </p:nvPr>
        </p:nvSpPr>
        <p:spPr>
          <a:xfrm>
            <a:off x="311180" y="914400"/>
            <a:ext cx="8610600" cy="5257800"/>
          </a:xfrm>
        </p:spPr>
        <p:txBody>
          <a:bodyPr/>
          <a:lstStyle/>
          <a:p>
            <a:r>
              <a:rPr lang="en-US" sz="2400" dirty="0">
                <a:solidFill>
                  <a:srgbClr val="FF0000"/>
                </a:solidFill>
              </a:rPr>
              <a:t>One hot Encoding: For each distinct value, we create a new binary feature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a:p>
            <a:pPr lvl="1"/>
            <a:endParaRPr lang="en-US" dirty="0"/>
          </a:p>
          <a:p>
            <a:pPr lvl="1"/>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754616427"/>
              </p:ext>
            </p:extLst>
          </p:nvPr>
        </p:nvGraphicFramePr>
        <p:xfrm>
          <a:off x="311180" y="2743200"/>
          <a:ext cx="8610600" cy="2123440"/>
        </p:xfrm>
        <a:graphic>
          <a:graphicData uri="http://schemas.openxmlformats.org/drawingml/2006/table">
            <a:tbl>
              <a:tblPr firstRow="1" bandRow="1">
                <a:tableStyleId>{073A0DAA-6AF3-43AB-8588-CEC1D06C72B9}</a:tableStyleId>
              </a:tblPr>
              <a:tblGrid>
                <a:gridCol w="952723">
                  <a:extLst>
                    <a:ext uri="{9D8B030D-6E8A-4147-A177-3AD203B41FA5}">
                      <a16:colId xmlns:a16="http://schemas.microsoft.com/office/drawing/2014/main" val="20000"/>
                    </a:ext>
                  </a:extLst>
                </a:gridCol>
                <a:gridCol w="769397">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gridCol w="76962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990600">
                  <a:extLst>
                    <a:ext uri="{9D8B030D-6E8A-4147-A177-3AD203B41FA5}">
                      <a16:colId xmlns:a16="http://schemas.microsoft.com/office/drawing/2014/main" val="20007"/>
                    </a:ext>
                  </a:extLst>
                </a:gridCol>
                <a:gridCol w="967740">
                  <a:extLst>
                    <a:ext uri="{9D8B030D-6E8A-4147-A177-3AD203B41FA5}">
                      <a16:colId xmlns:a16="http://schemas.microsoft.com/office/drawing/2014/main" val="20008"/>
                    </a:ext>
                  </a:extLst>
                </a:gridCol>
                <a:gridCol w="861060">
                  <a:extLst>
                    <a:ext uri="{9D8B030D-6E8A-4147-A177-3AD203B41FA5}">
                      <a16:colId xmlns:a16="http://schemas.microsoft.com/office/drawing/2014/main" val="20009"/>
                    </a:ext>
                  </a:extLst>
                </a:gridCol>
              </a:tblGrid>
              <a:tr h="370840">
                <a:tc>
                  <a:txBody>
                    <a:bodyPr/>
                    <a:lstStyle/>
                    <a:p>
                      <a:r>
                        <a:rPr lang="en-US" sz="1400" dirty="0"/>
                        <a:t>ID</a:t>
                      </a:r>
                    </a:p>
                  </a:txBody>
                  <a:tcPr/>
                </a:tc>
                <a:tc>
                  <a:txBody>
                    <a:bodyPr/>
                    <a:lstStyle/>
                    <a:p>
                      <a:pPr marL="0" algn="l" defTabSz="914400" rtl="0" eaLnBrk="1" latinLnBrk="0" hangingPunct="1"/>
                      <a:r>
                        <a:rPr lang="en-US" sz="1400" b="1" kern="1200" dirty="0">
                          <a:solidFill>
                            <a:schemeClr val="lt1"/>
                          </a:solidFill>
                          <a:latin typeface="+mn-lt"/>
                          <a:ea typeface="+mn-ea"/>
                          <a:cs typeface="+mn-cs"/>
                        </a:rPr>
                        <a:t>Zip 45221</a:t>
                      </a:r>
                    </a:p>
                  </a:txBody>
                  <a:tcPr/>
                </a:tc>
                <a:tc>
                  <a:txBody>
                    <a:bodyPr/>
                    <a:lstStyle/>
                    <a:p>
                      <a:pPr marL="0" algn="l" defTabSz="914400" rtl="0" eaLnBrk="1" latinLnBrk="0" hangingPunct="1"/>
                      <a:r>
                        <a:rPr lang="en-US" sz="1400" b="1" kern="1200" dirty="0">
                          <a:solidFill>
                            <a:schemeClr val="lt1"/>
                          </a:solidFill>
                          <a:latin typeface="+mn-lt"/>
                          <a:ea typeface="+mn-ea"/>
                          <a:cs typeface="+mn-cs"/>
                        </a:rPr>
                        <a:t>Zip 45223</a:t>
                      </a:r>
                    </a:p>
                  </a:txBody>
                  <a:tcPr/>
                </a:tc>
                <a:tc>
                  <a:txBody>
                    <a:bodyPr/>
                    <a:lstStyle/>
                    <a:p>
                      <a:pPr marL="0" algn="l" defTabSz="914400" rtl="0" eaLnBrk="1" latinLnBrk="0" hangingPunct="1"/>
                      <a:r>
                        <a:rPr lang="en-US" sz="1400" b="1" kern="1200" dirty="0">
                          <a:solidFill>
                            <a:schemeClr val="lt1"/>
                          </a:solidFill>
                          <a:latin typeface="+mn-lt"/>
                          <a:ea typeface="+mn-ea"/>
                          <a:cs typeface="+mn-cs"/>
                        </a:rPr>
                        <a:t>Zip 45224</a:t>
                      </a:r>
                    </a:p>
                  </a:txBody>
                  <a:tcPr/>
                </a:tc>
                <a:tc>
                  <a:txBody>
                    <a:bodyPr/>
                    <a:lstStyle/>
                    <a:p>
                      <a:pPr marL="0" algn="l" defTabSz="914400" rtl="0" eaLnBrk="1" latinLnBrk="0" hangingPunct="1"/>
                      <a:r>
                        <a:rPr lang="en-US" sz="1400" b="1" kern="1200" dirty="0">
                          <a:solidFill>
                            <a:schemeClr val="lt1"/>
                          </a:solidFill>
                          <a:latin typeface="+mn-lt"/>
                          <a:ea typeface="+mn-ea"/>
                          <a:cs typeface="+mn-cs"/>
                        </a:rPr>
                        <a:t>Age</a:t>
                      </a:r>
                    </a:p>
                  </a:txBody>
                  <a:tcPr/>
                </a:tc>
                <a:tc>
                  <a:txBody>
                    <a:bodyPr/>
                    <a:lstStyle/>
                    <a:p>
                      <a:pPr marL="0" algn="l" defTabSz="914400" rtl="0" eaLnBrk="1" latinLnBrk="0" hangingPunct="1"/>
                      <a:r>
                        <a:rPr lang="en-US" sz="1400" b="1" kern="1200" dirty="0">
                          <a:solidFill>
                            <a:schemeClr val="lt1"/>
                          </a:solidFill>
                          <a:latin typeface="+mn-lt"/>
                          <a:ea typeface="+mn-ea"/>
                          <a:cs typeface="+mn-cs"/>
                        </a:rPr>
                        <a:t>Single</a:t>
                      </a:r>
                    </a:p>
                  </a:txBody>
                  <a:tcPr/>
                </a:tc>
                <a:tc>
                  <a:txBody>
                    <a:bodyPr/>
                    <a:lstStyle/>
                    <a:p>
                      <a:pPr marL="0" algn="l" defTabSz="914400" rtl="0" eaLnBrk="1" latinLnBrk="0" hangingPunct="1"/>
                      <a:r>
                        <a:rPr lang="en-US" sz="1400" b="1" kern="1200" dirty="0">
                          <a:solidFill>
                            <a:schemeClr val="lt1"/>
                          </a:solidFill>
                          <a:latin typeface="+mn-lt"/>
                          <a:ea typeface="+mn-ea"/>
                          <a:cs typeface="+mn-cs"/>
                        </a:rPr>
                        <a:t>Married</a:t>
                      </a:r>
                    </a:p>
                  </a:txBody>
                  <a:tcPr/>
                </a:tc>
                <a:tc>
                  <a:txBody>
                    <a:bodyPr/>
                    <a:lstStyle/>
                    <a:p>
                      <a:pPr marL="0" algn="l" defTabSz="914400" rtl="0" eaLnBrk="1" latinLnBrk="0" hangingPunct="1"/>
                      <a:r>
                        <a:rPr lang="en-US" sz="1400" b="1" kern="1200" dirty="0">
                          <a:solidFill>
                            <a:schemeClr val="lt1"/>
                          </a:solidFill>
                          <a:latin typeface="+mn-lt"/>
                          <a:ea typeface="+mn-ea"/>
                          <a:cs typeface="+mn-cs"/>
                        </a:rPr>
                        <a:t>Divorced</a:t>
                      </a:r>
                    </a:p>
                  </a:txBody>
                  <a:tcPr/>
                </a:tc>
                <a:tc>
                  <a:txBody>
                    <a:bodyPr/>
                    <a:lstStyle/>
                    <a:p>
                      <a:pPr marL="0" algn="l" defTabSz="914400" rtl="0" eaLnBrk="1" latinLnBrk="0" hangingPunct="1"/>
                      <a:r>
                        <a:rPr lang="en-US" sz="1400" b="1" kern="1200" dirty="0">
                          <a:solidFill>
                            <a:schemeClr val="lt1"/>
                          </a:solidFill>
                          <a:latin typeface="+mn-lt"/>
                          <a:ea typeface="+mn-ea"/>
                          <a:cs typeface="+mn-cs"/>
                        </a:rPr>
                        <a:t>Income</a:t>
                      </a:r>
                    </a:p>
                  </a:txBody>
                  <a:tcPr/>
                </a:tc>
                <a:tc>
                  <a:txBody>
                    <a:bodyPr/>
                    <a:lstStyle/>
                    <a:p>
                      <a:pPr marL="0" algn="l" defTabSz="914400" rtl="0" eaLnBrk="1" latinLnBrk="0" hangingPunct="1"/>
                      <a:r>
                        <a:rPr lang="en-US" sz="1400" b="1" kern="1200" dirty="0">
                          <a:solidFill>
                            <a:schemeClr val="lt1"/>
                          </a:solidFill>
                          <a:latin typeface="+mn-lt"/>
                          <a:ea typeface="+mn-ea"/>
                          <a:cs typeface="+mn-cs"/>
                        </a:rPr>
                        <a:t>Refund</a:t>
                      </a:r>
                    </a:p>
                  </a:txBody>
                  <a:tcPr/>
                </a:tc>
                <a:extLst>
                  <a:ext uri="{0D108BD9-81ED-4DB2-BD59-A6C34878D82A}">
                    <a16:rowId xmlns:a16="http://schemas.microsoft.com/office/drawing/2014/main" val="10000"/>
                  </a:ext>
                </a:extLst>
              </a:tr>
              <a:tr h="370840">
                <a:tc>
                  <a:txBody>
                    <a:bodyPr/>
                    <a:lstStyle/>
                    <a:p>
                      <a:pPr algn="ctr"/>
                      <a:r>
                        <a:rPr lang="en-US" sz="1400" dirty="0"/>
                        <a:t>1129842</a:t>
                      </a:r>
                    </a:p>
                  </a:txBody>
                  <a:tcPr/>
                </a:tc>
                <a:tc>
                  <a:txBody>
                    <a:bodyPr/>
                    <a:lstStyle/>
                    <a:p>
                      <a:pPr algn="ctr"/>
                      <a:r>
                        <a:rPr lang="en-US" sz="1400" b="1" dirty="0">
                          <a:solidFill>
                            <a:srgbClr val="FF0000"/>
                          </a:solidFill>
                        </a:rPr>
                        <a:t>1</a:t>
                      </a:r>
                    </a:p>
                  </a:txBody>
                  <a:tcPr/>
                </a:tc>
                <a:tc>
                  <a:txBody>
                    <a:bodyPr/>
                    <a:lstStyle/>
                    <a:p>
                      <a:pPr algn="ctr"/>
                      <a:r>
                        <a:rPr lang="en-US" sz="1400" b="1" dirty="0">
                          <a:solidFill>
                            <a:srgbClr val="FF0000"/>
                          </a:solidFill>
                        </a:rPr>
                        <a:t>0</a:t>
                      </a:r>
                    </a:p>
                  </a:txBody>
                  <a:tcPr/>
                </a:tc>
                <a:tc>
                  <a:txBody>
                    <a:bodyPr/>
                    <a:lstStyle/>
                    <a:p>
                      <a:pPr algn="ctr"/>
                      <a:r>
                        <a:rPr lang="en-US" sz="1400" b="1" dirty="0">
                          <a:solidFill>
                            <a:srgbClr val="FF0000"/>
                          </a:solidFill>
                        </a:rPr>
                        <a:t>0</a:t>
                      </a:r>
                    </a:p>
                  </a:txBody>
                  <a:tcPr/>
                </a:tc>
                <a:tc>
                  <a:txBody>
                    <a:bodyPr/>
                    <a:lstStyle/>
                    <a:p>
                      <a:pPr algn="ctr"/>
                      <a:r>
                        <a:rPr lang="en-US" sz="1400" dirty="0"/>
                        <a:t>55</a:t>
                      </a:r>
                    </a:p>
                  </a:txBody>
                  <a:tcPr/>
                </a:tc>
                <a:tc>
                  <a:txBody>
                    <a:bodyPr/>
                    <a:lstStyle/>
                    <a:p>
                      <a:pPr algn="ctr"/>
                      <a:r>
                        <a:rPr lang="en-US" sz="1400" dirty="0"/>
                        <a:t>1</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250000</a:t>
                      </a:r>
                    </a:p>
                  </a:txBody>
                  <a:tcPr/>
                </a:tc>
                <a:tc>
                  <a:txBody>
                    <a:bodyPr/>
                    <a:lstStyle/>
                    <a:p>
                      <a:pPr algn="ctr"/>
                      <a:r>
                        <a:rPr lang="en-US" sz="1400" dirty="0"/>
                        <a:t>0</a:t>
                      </a:r>
                    </a:p>
                  </a:txBody>
                  <a:tcPr/>
                </a:tc>
                <a:extLst>
                  <a:ext uri="{0D108BD9-81ED-4DB2-BD59-A6C34878D82A}">
                    <a16:rowId xmlns:a16="http://schemas.microsoft.com/office/drawing/2014/main" val="10001"/>
                  </a:ext>
                </a:extLst>
              </a:tr>
              <a:tr h="370840">
                <a:tc>
                  <a:txBody>
                    <a:bodyPr/>
                    <a:lstStyle/>
                    <a:p>
                      <a:pPr algn="ctr"/>
                      <a:r>
                        <a:rPr lang="en-US" sz="1400" dirty="0"/>
                        <a:t>2342345</a:t>
                      </a:r>
                    </a:p>
                  </a:txBody>
                  <a:tcPr/>
                </a:tc>
                <a:tc>
                  <a:txBody>
                    <a:bodyPr/>
                    <a:lstStyle/>
                    <a:p>
                      <a:pPr algn="ctr"/>
                      <a:r>
                        <a:rPr lang="en-US" sz="1400" b="1" dirty="0">
                          <a:solidFill>
                            <a:srgbClr val="FF0000"/>
                          </a:solidFill>
                        </a:rPr>
                        <a:t>0</a:t>
                      </a:r>
                    </a:p>
                  </a:txBody>
                  <a:tcPr/>
                </a:tc>
                <a:tc>
                  <a:txBody>
                    <a:bodyPr/>
                    <a:lstStyle/>
                    <a:p>
                      <a:pPr algn="ctr"/>
                      <a:r>
                        <a:rPr lang="en-US" sz="1400" b="1" dirty="0">
                          <a:solidFill>
                            <a:srgbClr val="FF0000"/>
                          </a:solidFill>
                        </a:rPr>
                        <a:t>1</a:t>
                      </a:r>
                    </a:p>
                  </a:txBody>
                  <a:tcPr/>
                </a:tc>
                <a:tc>
                  <a:txBody>
                    <a:bodyPr/>
                    <a:lstStyle/>
                    <a:p>
                      <a:pPr algn="ctr"/>
                      <a:r>
                        <a:rPr lang="en-US" sz="1400" b="1" dirty="0">
                          <a:solidFill>
                            <a:srgbClr val="FF0000"/>
                          </a:solidFill>
                        </a:rPr>
                        <a:t>0</a:t>
                      </a:r>
                    </a:p>
                  </a:txBody>
                  <a:tcPr/>
                </a:tc>
                <a:tc>
                  <a:txBody>
                    <a:bodyPr/>
                    <a:lstStyle/>
                    <a:p>
                      <a:pPr algn="ctr"/>
                      <a:r>
                        <a:rPr lang="en-US" sz="1400" dirty="0"/>
                        <a:t>25</a:t>
                      </a:r>
                    </a:p>
                  </a:txBody>
                  <a:tcPr/>
                </a:tc>
                <a:tc>
                  <a:txBody>
                    <a:bodyPr/>
                    <a:lstStyle/>
                    <a:p>
                      <a:pPr algn="ctr"/>
                      <a:r>
                        <a:rPr lang="en-US" sz="1400" dirty="0"/>
                        <a:t>0</a:t>
                      </a:r>
                    </a:p>
                  </a:txBody>
                  <a:tcPr/>
                </a:tc>
                <a:tc>
                  <a:txBody>
                    <a:bodyPr/>
                    <a:lstStyle/>
                    <a:p>
                      <a:pPr algn="ctr"/>
                      <a:r>
                        <a:rPr lang="en-US" sz="1400" dirty="0"/>
                        <a:t>1</a:t>
                      </a:r>
                    </a:p>
                  </a:txBody>
                  <a:tcPr/>
                </a:tc>
                <a:tc>
                  <a:txBody>
                    <a:bodyPr/>
                    <a:lstStyle/>
                    <a:p>
                      <a:pPr algn="ctr"/>
                      <a:r>
                        <a:rPr lang="en-US" sz="1400" dirty="0"/>
                        <a:t>0</a:t>
                      </a:r>
                    </a:p>
                  </a:txBody>
                  <a:tcPr/>
                </a:tc>
                <a:tc>
                  <a:txBody>
                    <a:bodyPr/>
                    <a:lstStyle/>
                    <a:p>
                      <a:pPr algn="ctr"/>
                      <a:r>
                        <a:rPr lang="en-US" sz="1400" dirty="0"/>
                        <a:t>30000</a:t>
                      </a:r>
                    </a:p>
                  </a:txBody>
                  <a:tcPr/>
                </a:tc>
                <a:tc>
                  <a:txBody>
                    <a:bodyPr/>
                    <a:lstStyle/>
                    <a:p>
                      <a:pPr algn="ctr"/>
                      <a:r>
                        <a:rPr lang="en-US" sz="1400" dirty="0"/>
                        <a:t>1</a:t>
                      </a:r>
                    </a:p>
                  </a:txBody>
                  <a:tcPr/>
                </a:tc>
                <a:extLst>
                  <a:ext uri="{0D108BD9-81ED-4DB2-BD59-A6C34878D82A}">
                    <a16:rowId xmlns:a16="http://schemas.microsoft.com/office/drawing/2014/main" val="10002"/>
                  </a:ext>
                </a:extLst>
              </a:tr>
              <a:tr h="492760">
                <a:tc>
                  <a:txBody>
                    <a:bodyPr/>
                    <a:lstStyle/>
                    <a:p>
                      <a:pPr algn="ctr"/>
                      <a:r>
                        <a:rPr lang="en-US" sz="1400" dirty="0"/>
                        <a:t>1234542</a:t>
                      </a:r>
                    </a:p>
                  </a:txBody>
                  <a:tcPr/>
                </a:tc>
                <a:tc>
                  <a:txBody>
                    <a:bodyPr/>
                    <a:lstStyle/>
                    <a:p>
                      <a:pPr algn="ctr"/>
                      <a:r>
                        <a:rPr lang="en-US" sz="1400" b="1" dirty="0">
                          <a:solidFill>
                            <a:srgbClr val="FF0000"/>
                          </a:solidFill>
                        </a:rPr>
                        <a:t>1</a:t>
                      </a:r>
                    </a:p>
                  </a:txBody>
                  <a:tcPr/>
                </a:tc>
                <a:tc>
                  <a:txBody>
                    <a:bodyPr/>
                    <a:lstStyle/>
                    <a:p>
                      <a:pPr algn="ctr"/>
                      <a:r>
                        <a:rPr lang="en-US" sz="1400" b="1" dirty="0">
                          <a:solidFill>
                            <a:srgbClr val="FF0000"/>
                          </a:solidFill>
                        </a:rPr>
                        <a:t>0</a:t>
                      </a:r>
                    </a:p>
                  </a:txBody>
                  <a:tcPr/>
                </a:tc>
                <a:tc>
                  <a:txBody>
                    <a:bodyPr/>
                    <a:lstStyle/>
                    <a:p>
                      <a:pPr algn="ctr"/>
                      <a:r>
                        <a:rPr lang="en-US" sz="1400" b="1" dirty="0">
                          <a:solidFill>
                            <a:srgbClr val="FF0000"/>
                          </a:solidFill>
                        </a:rPr>
                        <a:t>0</a:t>
                      </a:r>
                    </a:p>
                  </a:txBody>
                  <a:tcPr/>
                </a:tc>
                <a:tc>
                  <a:txBody>
                    <a:bodyPr/>
                    <a:lstStyle/>
                    <a:p>
                      <a:pPr algn="ctr"/>
                      <a:r>
                        <a:rPr lang="en-US" sz="1400" dirty="0"/>
                        <a:t>45</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1</a:t>
                      </a:r>
                    </a:p>
                  </a:txBody>
                  <a:tcPr/>
                </a:tc>
                <a:tc>
                  <a:txBody>
                    <a:bodyPr/>
                    <a:lstStyle/>
                    <a:p>
                      <a:pPr algn="ctr"/>
                      <a:r>
                        <a:rPr lang="en-US" sz="1400" dirty="0"/>
                        <a:t>200000</a:t>
                      </a:r>
                    </a:p>
                  </a:txBody>
                  <a:tcPr/>
                </a:tc>
                <a:tc>
                  <a:txBody>
                    <a:bodyPr/>
                    <a:lstStyle/>
                    <a:p>
                      <a:pPr algn="ctr"/>
                      <a:r>
                        <a:rPr lang="en-US" sz="1400" dirty="0"/>
                        <a:t>0</a:t>
                      </a:r>
                    </a:p>
                  </a:txBody>
                  <a:tcPr/>
                </a:tc>
                <a:extLst>
                  <a:ext uri="{0D108BD9-81ED-4DB2-BD59-A6C34878D82A}">
                    <a16:rowId xmlns:a16="http://schemas.microsoft.com/office/drawing/2014/main" val="10003"/>
                  </a:ext>
                </a:extLst>
              </a:tr>
              <a:tr h="370840">
                <a:tc>
                  <a:txBody>
                    <a:bodyPr/>
                    <a:lstStyle/>
                    <a:p>
                      <a:pPr algn="ctr"/>
                      <a:r>
                        <a:rPr lang="en-US" sz="1400" dirty="0"/>
                        <a:t>1243535</a:t>
                      </a:r>
                    </a:p>
                  </a:txBody>
                  <a:tcPr/>
                </a:tc>
                <a:tc>
                  <a:txBody>
                    <a:bodyPr/>
                    <a:lstStyle/>
                    <a:p>
                      <a:pPr algn="ctr"/>
                      <a:r>
                        <a:rPr lang="en-US" sz="1400" b="1" dirty="0">
                          <a:solidFill>
                            <a:srgbClr val="FF0000"/>
                          </a:solidFill>
                        </a:rPr>
                        <a:t>0</a:t>
                      </a:r>
                    </a:p>
                  </a:txBody>
                  <a:tcPr/>
                </a:tc>
                <a:tc>
                  <a:txBody>
                    <a:bodyPr/>
                    <a:lstStyle/>
                    <a:p>
                      <a:pPr algn="ctr"/>
                      <a:r>
                        <a:rPr lang="en-US" sz="1400" b="1" dirty="0">
                          <a:solidFill>
                            <a:srgbClr val="FF0000"/>
                          </a:solidFill>
                        </a:rPr>
                        <a:t>0</a:t>
                      </a:r>
                    </a:p>
                  </a:txBody>
                  <a:tcPr/>
                </a:tc>
                <a:tc>
                  <a:txBody>
                    <a:bodyPr/>
                    <a:lstStyle/>
                    <a:p>
                      <a:pPr algn="ctr"/>
                      <a:r>
                        <a:rPr lang="en-US" sz="1400" b="1" dirty="0">
                          <a:solidFill>
                            <a:srgbClr val="FF0000"/>
                          </a:solidFill>
                        </a:rPr>
                        <a:t>1</a:t>
                      </a:r>
                    </a:p>
                  </a:txBody>
                  <a:tcPr/>
                </a:tc>
                <a:tc>
                  <a:txBody>
                    <a:bodyPr/>
                    <a:lstStyle/>
                    <a:p>
                      <a:pPr algn="ctr"/>
                      <a:r>
                        <a:rPr lang="en-US" sz="1400" dirty="0"/>
                        <a:t>43</a:t>
                      </a:r>
                    </a:p>
                  </a:txBody>
                  <a:tcPr/>
                </a:tc>
                <a:tc>
                  <a:txBody>
                    <a:bodyPr/>
                    <a:lstStyle/>
                    <a:p>
                      <a:pPr algn="ctr"/>
                      <a:r>
                        <a:rPr lang="en-US" sz="1400" dirty="0"/>
                        <a:t>1</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150000</a:t>
                      </a:r>
                    </a:p>
                  </a:txBody>
                  <a:tcPr/>
                </a:tc>
                <a:tc>
                  <a:txBody>
                    <a:bodyPr/>
                    <a:lstStyle/>
                    <a:p>
                      <a:pPr algn="ctr"/>
                      <a:r>
                        <a:rPr lang="en-US" sz="1400" dirty="0"/>
                        <a:t>0</a:t>
                      </a:r>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574690" y="5525869"/>
            <a:ext cx="7994620" cy="646331"/>
          </a:xfrm>
          <a:prstGeom prst="rect">
            <a:avLst/>
          </a:prstGeom>
        </p:spPr>
        <p:txBody>
          <a:bodyPr wrap="square">
            <a:spAutoFit/>
          </a:bodyPr>
          <a:lstStyle/>
          <a:p>
            <a:r>
              <a:rPr lang="en-US" dirty="0"/>
              <a:t>Thinking of records as </a:t>
            </a:r>
            <a:r>
              <a:rPr lang="en-US" dirty="0">
                <a:solidFill>
                  <a:srgbClr val="0070C0"/>
                </a:solidFill>
              </a:rPr>
              <a:t>vectors</a:t>
            </a:r>
            <a:r>
              <a:rPr lang="en-US" dirty="0"/>
              <a:t> is very useful, which allows us to use </a:t>
            </a:r>
            <a:r>
              <a:rPr lang="en-US" dirty="0">
                <a:solidFill>
                  <a:srgbClr val="FF0000"/>
                </a:solidFill>
              </a:rPr>
              <a:t>linear algebra </a:t>
            </a:r>
            <a:r>
              <a:rPr lang="en-US" dirty="0"/>
              <a:t>to process </a:t>
            </a:r>
            <a:r>
              <a:rPr lang="en-US" dirty="0">
                <a:solidFill>
                  <a:srgbClr val="0070C0"/>
                </a:solidFill>
              </a:rPr>
              <a:t>data.  </a:t>
            </a:r>
          </a:p>
        </p:txBody>
      </p:sp>
    </p:spTree>
    <p:extLst>
      <p:ext uri="{BB962C8B-B14F-4D97-AF65-F5344CB8AC3E}">
        <p14:creationId xmlns:p14="http://schemas.microsoft.com/office/powerpoint/2010/main" val="228032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533400"/>
          </a:xfrm>
        </p:spPr>
        <p:txBody>
          <a:bodyPr>
            <a:normAutofit fontScale="90000"/>
          </a:bodyPr>
          <a:lstStyle/>
          <a:p>
            <a:r>
              <a:rPr lang="en-US" dirty="0"/>
              <a:t>Another example:  One hot encoding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533400" y="2209800"/>
            <a:ext cx="3161231" cy="2772555"/>
          </a:xfrm>
          <a:prstGeom prst="rect">
            <a:avLst/>
          </a:prstGeom>
        </p:spPr>
      </p:pic>
      <p:pic>
        <p:nvPicPr>
          <p:cNvPr id="5" name="Picture 4"/>
          <p:cNvPicPr>
            <a:picLocks noChangeAspect="1"/>
          </p:cNvPicPr>
          <p:nvPr/>
        </p:nvPicPr>
        <p:blipFill>
          <a:blip r:embed="rId3"/>
          <a:stretch>
            <a:fillRect/>
          </a:stretch>
        </p:blipFill>
        <p:spPr>
          <a:xfrm>
            <a:off x="4738089" y="2514600"/>
            <a:ext cx="3933825" cy="2172872"/>
          </a:xfrm>
          <a:prstGeom prst="rect">
            <a:avLst/>
          </a:prstGeom>
        </p:spPr>
      </p:pic>
      <p:sp>
        <p:nvSpPr>
          <p:cNvPr id="7" name="Right Arrow 6"/>
          <p:cNvSpPr/>
          <p:nvPr/>
        </p:nvSpPr>
        <p:spPr>
          <a:xfrm>
            <a:off x="4114800" y="3429000"/>
            <a:ext cx="304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8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43200"/>
            <a:ext cx="7772400" cy="1362075"/>
          </a:xfrm>
        </p:spPr>
        <p:txBody>
          <a:bodyPr/>
          <a:lstStyle/>
          <a:p>
            <a:r>
              <a:rPr lang="en-US" b="0" cap="none" dirty="0"/>
              <a:t>If an attribute is </a:t>
            </a:r>
            <a:r>
              <a:rPr lang="en-US" b="0" cap="none" dirty="0">
                <a:solidFill>
                  <a:schemeClr val="accent6">
                    <a:lumMod val="75000"/>
                  </a:schemeClr>
                </a:solidFill>
              </a:rPr>
              <a:t>numeric</a:t>
            </a:r>
            <a:r>
              <a:rPr lang="en-US" b="0" cap="none" dirty="0"/>
              <a:t>….</a:t>
            </a:r>
          </a:p>
        </p:txBody>
      </p:sp>
    </p:spTree>
    <p:extLst>
      <p:ext uri="{BB962C8B-B14F-4D97-AF65-F5344CB8AC3E}">
        <p14:creationId xmlns:p14="http://schemas.microsoft.com/office/powerpoint/2010/main" val="167397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a:t>
            </a:r>
          </a:p>
        </p:txBody>
      </p:sp>
      <p:sp>
        <p:nvSpPr>
          <p:cNvPr id="3" name="Content Placeholder 2"/>
          <p:cNvSpPr>
            <a:spLocks noGrp="1"/>
          </p:cNvSpPr>
          <p:nvPr>
            <p:ph idx="1"/>
          </p:nvPr>
        </p:nvSpPr>
        <p:spPr>
          <a:xfrm>
            <a:off x="457200" y="1143000"/>
            <a:ext cx="8229600" cy="4876800"/>
          </a:xfrm>
        </p:spPr>
        <p:txBody>
          <a:bodyPr>
            <a:noAutofit/>
          </a:bodyPr>
          <a:lstStyle/>
          <a:p>
            <a:r>
              <a:rPr lang="en-US" sz="2400" dirty="0"/>
              <a:t>If an attribute is </a:t>
            </a:r>
            <a:r>
              <a:rPr lang="en-US" sz="2400" dirty="0">
                <a:solidFill>
                  <a:schemeClr val="accent6">
                    <a:lumMod val="75000"/>
                  </a:schemeClr>
                </a:solidFill>
              </a:rPr>
              <a:t>numeric</a:t>
            </a:r>
            <a:r>
              <a:rPr lang="en-US" sz="2400" dirty="0"/>
              <a:t>, we </a:t>
            </a:r>
            <a:r>
              <a:rPr lang="en-US" sz="2400" b="1" dirty="0">
                <a:solidFill>
                  <a:srgbClr val="FF0000"/>
                </a:solidFill>
              </a:rPr>
              <a:t>must</a:t>
            </a:r>
            <a:r>
              <a:rPr lang="en-US" sz="2400" dirty="0"/>
              <a:t> </a:t>
            </a:r>
            <a:r>
              <a:rPr lang="en-US" sz="2400" dirty="0">
                <a:solidFill>
                  <a:schemeClr val="accent6">
                    <a:lumMod val="75000"/>
                  </a:schemeClr>
                </a:solidFill>
              </a:rPr>
              <a:t>normalize</a:t>
            </a:r>
            <a:r>
              <a:rPr lang="en-US" sz="2400" dirty="0"/>
              <a:t> that attribute rather than using raw values</a:t>
            </a:r>
          </a:p>
        </p:txBody>
      </p:sp>
      <p:pic>
        <p:nvPicPr>
          <p:cNvPr id="4" name="Picture 3"/>
          <p:cNvPicPr>
            <a:picLocks noChangeAspect="1"/>
          </p:cNvPicPr>
          <p:nvPr/>
        </p:nvPicPr>
        <p:blipFill>
          <a:blip r:embed="rId2"/>
          <a:stretch>
            <a:fillRect/>
          </a:stretch>
        </p:blipFill>
        <p:spPr>
          <a:xfrm>
            <a:off x="2590800" y="3429000"/>
            <a:ext cx="4057650" cy="2459785"/>
          </a:xfrm>
          <a:prstGeom prst="rect">
            <a:avLst/>
          </a:prstGeom>
        </p:spPr>
      </p:pic>
    </p:spTree>
    <p:extLst>
      <p:ext uri="{BB962C8B-B14F-4D97-AF65-F5344CB8AC3E}">
        <p14:creationId xmlns:p14="http://schemas.microsoft.com/office/powerpoint/2010/main" val="422811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Normalization on numeric data</a:t>
            </a:r>
          </a:p>
        </p:txBody>
      </p:sp>
      <p:sp>
        <p:nvSpPr>
          <p:cNvPr id="3" name="Content Placeholder 2"/>
          <p:cNvSpPr>
            <a:spLocks noGrp="1"/>
          </p:cNvSpPr>
          <p:nvPr>
            <p:ph idx="1"/>
          </p:nvPr>
        </p:nvSpPr>
        <p:spPr/>
        <p:txBody>
          <a:bodyPr>
            <a:normAutofit/>
          </a:bodyPr>
          <a:lstStyle/>
          <a:p>
            <a:r>
              <a:rPr lang="en-US" sz="2400" dirty="0"/>
              <a:t>Different attributes take very </a:t>
            </a:r>
            <a:r>
              <a:rPr lang="en-US" sz="2400" dirty="0">
                <a:solidFill>
                  <a:srgbClr val="0070C0"/>
                </a:solidFill>
              </a:rPr>
              <a:t>different range of values</a:t>
            </a:r>
            <a:r>
              <a:rPr lang="en-US" sz="2400" dirty="0"/>
              <a:t>. </a:t>
            </a:r>
          </a:p>
          <a:p>
            <a:r>
              <a:rPr lang="en-US" sz="2400" dirty="0"/>
              <a:t>We need to make them </a:t>
            </a:r>
            <a:r>
              <a:rPr lang="en-US" sz="2400" dirty="0">
                <a:solidFill>
                  <a:schemeClr val="accent6">
                    <a:lumMod val="75000"/>
                  </a:schemeClr>
                </a:solidFill>
              </a:rPr>
              <a:t>comparable</a:t>
            </a:r>
          </a:p>
        </p:txBody>
      </p:sp>
      <p:graphicFrame>
        <p:nvGraphicFramePr>
          <p:cNvPr id="4" name="Table 3"/>
          <p:cNvGraphicFramePr>
            <a:graphicFrameLocks noGrp="1"/>
          </p:cNvGraphicFramePr>
          <p:nvPr>
            <p:extLst/>
          </p:nvPr>
        </p:nvGraphicFramePr>
        <p:xfrm>
          <a:off x="1447800" y="3429000"/>
          <a:ext cx="6096000" cy="148336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Temperature</a:t>
                      </a:r>
                    </a:p>
                  </a:txBody>
                  <a:tcPr/>
                </a:tc>
                <a:tc>
                  <a:txBody>
                    <a:bodyPr/>
                    <a:lstStyle/>
                    <a:p>
                      <a:pPr algn="ctr"/>
                      <a:r>
                        <a:rPr lang="en-US" dirty="0"/>
                        <a:t>Humidity</a:t>
                      </a:r>
                    </a:p>
                  </a:txBody>
                  <a:tcPr/>
                </a:tc>
                <a:tc>
                  <a:txBody>
                    <a:bodyPr/>
                    <a:lstStyle/>
                    <a:p>
                      <a:pPr algn="ctr"/>
                      <a:r>
                        <a:rPr lang="en-US" dirty="0"/>
                        <a:t>Pressure</a:t>
                      </a:r>
                    </a:p>
                  </a:txBody>
                  <a:tcPr/>
                </a:tc>
                <a:extLst>
                  <a:ext uri="{0D108BD9-81ED-4DB2-BD59-A6C34878D82A}">
                    <a16:rowId xmlns:a16="http://schemas.microsoft.com/office/drawing/2014/main" val="10000"/>
                  </a:ext>
                </a:extLst>
              </a:tr>
              <a:tr h="370840">
                <a:tc>
                  <a:txBody>
                    <a:bodyPr/>
                    <a:lstStyle/>
                    <a:p>
                      <a:pPr algn="ctr"/>
                      <a:r>
                        <a:rPr lang="en-US" dirty="0"/>
                        <a:t>30</a:t>
                      </a:r>
                    </a:p>
                  </a:txBody>
                  <a:tcPr/>
                </a:tc>
                <a:tc>
                  <a:txBody>
                    <a:bodyPr/>
                    <a:lstStyle/>
                    <a:p>
                      <a:pPr algn="ctr"/>
                      <a:r>
                        <a:rPr lang="en-US" dirty="0"/>
                        <a:t>0.8</a:t>
                      </a:r>
                    </a:p>
                  </a:txBody>
                  <a:tcPr/>
                </a:tc>
                <a:tc>
                  <a:txBody>
                    <a:bodyPr/>
                    <a:lstStyle/>
                    <a:p>
                      <a:pPr algn="ctr"/>
                      <a:r>
                        <a:rPr lang="en-US" dirty="0"/>
                        <a:t>90</a:t>
                      </a:r>
                    </a:p>
                  </a:txBody>
                  <a:tcPr/>
                </a:tc>
                <a:extLst>
                  <a:ext uri="{0D108BD9-81ED-4DB2-BD59-A6C34878D82A}">
                    <a16:rowId xmlns:a16="http://schemas.microsoft.com/office/drawing/2014/main" val="10001"/>
                  </a:ext>
                </a:extLst>
              </a:tr>
              <a:tr h="370840">
                <a:tc>
                  <a:txBody>
                    <a:bodyPr/>
                    <a:lstStyle/>
                    <a:p>
                      <a:pPr algn="ctr"/>
                      <a:r>
                        <a:rPr lang="en-US" dirty="0"/>
                        <a:t>32</a:t>
                      </a:r>
                    </a:p>
                  </a:txBody>
                  <a:tcPr/>
                </a:tc>
                <a:tc>
                  <a:txBody>
                    <a:bodyPr/>
                    <a:lstStyle/>
                    <a:p>
                      <a:pPr algn="ctr"/>
                      <a:r>
                        <a:rPr lang="en-US" dirty="0"/>
                        <a:t>0.5</a:t>
                      </a:r>
                    </a:p>
                  </a:txBody>
                  <a:tcPr/>
                </a:tc>
                <a:tc>
                  <a:txBody>
                    <a:bodyPr/>
                    <a:lstStyle/>
                    <a:p>
                      <a:pPr algn="ctr"/>
                      <a:r>
                        <a:rPr lang="en-US" dirty="0"/>
                        <a:t>80</a:t>
                      </a:r>
                    </a:p>
                  </a:txBody>
                  <a:tcPr/>
                </a:tc>
                <a:extLst>
                  <a:ext uri="{0D108BD9-81ED-4DB2-BD59-A6C34878D82A}">
                    <a16:rowId xmlns:a16="http://schemas.microsoft.com/office/drawing/2014/main" val="10002"/>
                  </a:ext>
                </a:extLst>
              </a:tr>
              <a:tr h="370840">
                <a:tc>
                  <a:txBody>
                    <a:bodyPr/>
                    <a:lstStyle/>
                    <a:p>
                      <a:pPr algn="ctr"/>
                      <a:r>
                        <a:rPr lang="en-US" dirty="0"/>
                        <a:t>24</a:t>
                      </a:r>
                    </a:p>
                  </a:txBody>
                  <a:tcPr/>
                </a:tc>
                <a:tc>
                  <a:txBody>
                    <a:bodyPr/>
                    <a:lstStyle/>
                    <a:p>
                      <a:pPr algn="ctr"/>
                      <a:r>
                        <a:rPr lang="en-US" dirty="0"/>
                        <a:t>0.3</a:t>
                      </a:r>
                    </a:p>
                  </a:txBody>
                  <a:tcPr/>
                </a:tc>
                <a:tc>
                  <a:txBody>
                    <a:bodyPr/>
                    <a:lstStyle/>
                    <a:p>
                      <a:pPr algn="ctr"/>
                      <a:r>
                        <a:rPr lang="en-US" dirty="0"/>
                        <a:t>95</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24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 – option 1</a:t>
            </a:r>
          </a:p>
        </p:txBody>
      </p:sp>
      <p:sp>
        <p:nvSpPr>
          <p:cNvPr id="3" name="Content Placeholder 2"/>
          <p:cNvSpPr>
            <a:spLocks noGrp="1"/>
          </p:cNvSpPr>
          <p:nvPr>
            <p:ph idx="1"/>
          </p:nvPr>
        </p:nvSpPr>
        <p:spPr/>
        <p:txBody>
          <a:bodyPr/>
          <a:lstStyle/>
          <a:p>
            <a:r>
              <a:rPr lang="en-US" dirty="0"/>
              <a:t>Divide raw values by the </a:t>
            </a:r>
            <a:r>
              <a:rPr lang="en-US" dirty="0">
                <a:solidFill>
                  <a:schemeClr val="accent6">
                    <a:lumMod val="75000"/>
                  </a:schemeClr>
                </a:solidFill>
              </a:rPr>
              <a:t>maximum value  </a:t>
            </a:r>
          </a:p>
          <a:p>
            <a:r>
              <a:rPr lang="en-US" dirty="0"/>
              <a:t>Brings everything in the </a:t>
            </a:r>
            <a:r>
              <a:rPr lang="en-US" dirty="0">
                <a:solidFill>
                  <a:srgbClr val="FF0000"/>
                </a:solidFill>
              </a:rPr>
              <a:t>[0,1] range</a:t>
            </a:r>
          </a:p>
        </p:txBody>
      </p:sp>
      <p:graphicFrame>
        <p:nvGraphicFramePr>
          <p:cNvPr id="4" name="Table 3"/>
          <p:cNvGraphicFramePr>
            <a:graphicFrameLocks noGrp="1"/>
          </p:cNvGraphicFramePr>
          <p:nvPr>
            <p:extLst/>
          </p:nvPr>
        </p:nvGraphicFramePr>
        <p:xfrm>
          <a:off x="1524000" y="2971800"/>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Temperature</a:t>
                      </a:r>
                    </a:p>
                  </a:txBody>
                  <a:tcPr/>
                </a:tc>
                <a:tc>
                  <a:txBody>
                    <a:bodyPr/>
                    <a:lstStyle/>
                    <a:p>
                      <a:pPr algn="ctr"/>
                      <a:r>
                        <a:rPr lang="en-US" dirty="0"/>
                        <a:t>Humidity</a:t>
                      </a:r>
                    </a:p>
                  </a:txBody>
                  <a:tcPr/>
                </a:tc>
                <a:tc>
                  <a:txBody>
                    <a:bodyPr/>
                    <a:lstStyle/>
                    <a:p>
                      <a:pPr algn="ctr"/>
                      <a:r>
                        <a:rPr lang="en-US" dirty="0"/>
                        <a:t>Pressure</a:t>
                      </a:r>
                    </a:p>
                  </a:txBody>
                  <a:tcPr/>
                </a:tc>
                <a:extLst>
                  <a:ext uri="{0D108BD9-81ED-4DB2-BD59-A6C34878D82A}">
                    <a16:rowId xmlns:a16="http://schemas.microsoft.com/office/drawing/2014/main" val="10000"/>
                  </a:ext>
                </a:extLst>
              </a:tr>
              <a:tr h="370840">
                <a:tc>
                  <a:txBody>
                    <a:bodyPr/>
                    <a:lstStyle/>
                    <a:p>
                      <a:pPr algn="ctr"/>
                      <a:r>
                        <a:rPr lang="en-US" dirty="0"/>
                        <a:t>0.9375</a:t>
                      </a:r>
                    </a:p>
                  </a:txBody>
                  <a:tcPr/>
                </a:tc>
                <a:tc>
                  <a:txBody>
                    <a:bodyPr/>
                    <a:lstStyle/>
                    <a:p>
                      <a:pPr algn="ctr"/>
                      <a:r>
                        <a:rPr lang="en-US" dirty="0">
                          <a:solidFill>
                            <a:schemeClr val="accent6">
                              <a:lumMod val="75000"/>
                            </a:schemeClr>
                          </a:solidFill>
                        </a:rPr>
                        <a:t>1</a:t>
                      </a:r>
                    </a:p>
                  </a:txBody>
                  <a:tcPr/>
                </a:tc>
                <a:tc>
                  <a:txBody>
                    <a:bodyPr/>
                    <a:lstStyle/>
                    <a:p>
                      <a:pPr algn="ctr"/>
                      <a:r>
                        <a:rPr lang="en-US" dirty="0"/>
                        <a:t>0.9473</a:t>
                      </a:r>
                    </a:p>
                  </a:txBody>
                  <a:tcPr/>
                </a:tc>
                <a:extLst>
                  <a:ext uri="{0D108BD9-81ED-4DB2-BD59-A6C34878D82A}">
                    <a16:rowId xmlns:a16="http://schemas.microsoft.com/office/drawing/2014/main" val="10001"/>
                  </a:ext>
                </a:extLst>
              </a:tr>
              <a:tr h="370840">
                <a:tc>
                  <a:txBody>
                    <a:bodyPr/>
                    <a:lstStyle/>
                    <a:p>
                      <a:pPr algn="ctr"/>
                      <a:r>
                        <a:rPr lang="en-US" dirty="0">
                          <a:solidFill>
                            <a:schemeClr val="accent6">
                              <a:lumMod val="75000"/>
                            </a:schemeClr>
                          </a:solidFill>
                        </a:rPr>
                        <a:t>1</a:t>
                      </a:r>
                    </a:p>
                  </a:txBody>
                  <a:tcPr/>
                </a:tc>
                <a:tc>
                  <a:txBody>
                    <a:bodyPr/>
                    <a:lstStyle/>
                    <a:p>
                      <a:pPr algn="ctr"/>
                      <a:r>
                        <a:rPr lang="en-US" dirty="0"/>
                        <a:t>0.625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0.8421</a:t>
                      </a:r>
                    </a:p>
                  </a:txBody>
                  <a:tcPr/>
                </a:tc>
                <a:extLst>
                  <a:ext uri="{0D108BD9-81ED-4DB2-BD59-A6C34878D82A}">
                    <a16:rowId xmlns:a16="http://schemas.microsoft.com/office/drawing/2014/main" val="10002"/>
                  </a:ext>
                </a:extLst>
              </a:tr>
              <a:tr h="370840">
                <a:tc>
                  <a:txBody>
                    <a:bodyPr/>
                    <a:lstStyle/>
                    <a:p>
                      <a:pPr algn="ctr"/>
                      <a:r>
                        <a:rPr lang="en-US" dirty="0"/>
                        <a:t>0.75</a:t>
                      </a:r>
                    </a:p>
                  </a:txBody>
                  <a:tcPr/>
                </a:tc>
                <a:tc>
                  <a:txBody>
                    <a:bodyPr/>
                    <a:lstStyle/>
                    <a:p>
                      <a:pPr algn="ctr"/>
                      <a:r>
                        <a:rPr lang="en-US" dirty="0"/>
                        <a:t>0.375</a:t>
                      </a:r>
                    </a:p>
                  </a:txBody>
                  <a:tcPr/>
                </a:tc>
                <a:tc>
                  <a:txBody>
                    <a:bodyPr/>
                    <a:lstStyle/>
                    <a:p>
                      <a:pPr algn="ctr"/>
                      <a:r>
                        <a:rPr lang="en-US" dirty="0">
                          <a:solidFill>
                            <a:schemeClr val="accent6">
                              <a:lumMod val="75000"/>
                            </a:schemeClr>
                          </a:solidFill>
                        </a:rPr>
                        <a:t>1</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1600200" y="4752408"/>
            <a:ext cx="6067687" cy="400110"/>
          </a:xfrm>
          <a:prstGeom prst="rect">
            <a:avLst/>
          </a:prstGeom>
          <a:noFill/>
        </p:spPr>
        <p:txBody>
          <a:bodyPr wrap="none" rtlCol="0">
            <a:spAutoFit/>
          </a:bodyPr>
          <a:lstStyle/>
          <a:p>
            <a:r>
              <a:rPr lang="en-US" sz="2000" b="1" dirty="0">
                <a:solidFill>
                  <a:srgbClr val="FF0000"/>
                </a:solidFill>
              </a:rPr>
              <a:t>new value = old value / max value in the column </a:t>
            </a:r>
          </a:p>
        </p:txBody>
      </p:sp>
      <p:graphicFrame>
        <p:nvGraphicFramePr>
          <p:cNvPr id="6" name="Table 5"/>
          <p:cNvGraphicFramePr>
            <a:graphicFrameLocks noGrp="1"/>
          </p:cNvGraphicFramePr>
          <p:nvPr>
            <p:extLst/>
          </p:nvPr>
        </p:nvGraphicFramePr>
        <p:xfrm>
          <a:off x="2895600" y="5451893"/>
          <a:ext cx="3352800" cy="1201939"/>
        </p:xfrm>
        <a:graphic>
          <a:graphicData uri="http://schemas.openxmlformats.org/drawingml/2006/table">
            <a:tbl>
              <a:tblPr firstRow="1" bandRow="1">
                <a:tableStyleId>{073A0DAA-6AF3-43AB-8588-CEC1D06C72B9}</a:tableStyleId>
              </a:tblPr>
              <a:tblGrid>
                <a:gridCol w="1117600">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tblGrid>
              <a:tr h="378979">
                <a:tc>
                  <a:txBody>
                    <a:bodyPr/>
                    <a:lstStyle/>
                    <a:p>
                      <a:pPr algn="ctr"/>
                      <a:r>
                        <a:rPr lang="en-US" sz="1200" dirty="0"/>
                        <a:t>Temperature</a:t>
                      </a:r>
                    </a:p>
                  </a:txBody>
                  <a:tcPr/>
                </a:tc>
                <a:tc>
                  <a:txBody>
                    <a:bodyPr/>
                    <a:lstStyle/>
                    <a:p>
                      <a:pPr algn="ctr"/>
                      <a:r>
                        <a:rPr lang="en-US" sz="1200" dirty="0"/>
                        <a:t>Humidity</a:t>
                      </a:r>
                    </a:p>
                  </a:txBody>
                  <a:tcPr/>
                </a:tc>
                <a:tc>
                  <a:txBody>
                    <a:bodyPr/>
                    <a:lstStyle/>
                    <a:p>
                      <a:pPr algn="ctr"/>
                      <a:r>
                        <a:rPr lang="en-US" sz="1200" dirty="0"/>
                        <a:t>Pressure</a:t>
                      </a:r>
                    </a:p>
                  </a:txBody>
                  <a:tcPr/>
                </a:tc>
                <a:extLst>
                  <a:ext uri="{0D108BD9-81ED-4DB2-BD59-A6C34878D82A}">
                    <a16:rowId xmlns:a16="http://schemas.microsoft.com/office/drawing/2014/main" val="10000"/>
                  </a:ext>
                </a:extLst>
              </a:tr>
              <a:tr h="254674">
                <a:tc>
                  <a:txBody>
                    <a:bodyPr/>
                    <a:lstStyle/>
                    <a:p>
                      <a:pPr algn="ctr"/>
                      <a:r>
                        <a:rPr lang="en-US" sz="1200" dirty="0"/>
                        <a:t>30</a:t>
                      </a:r>
                    </a:p>
                  </a:txBody>
                  <a:tcPr/>
                </a:tc>
                <a:tc>
                  <a:txBody>
                    <a:bodyPr/>
                    <a:lstStyle/>
                    <a:p>
                      <a:pPr algn="ctr"/>
                      <a:r>
                        <a:rPr lang="en-US" sz="1200" dirty="0"/>
                        <a:t>0.8</a:t>
                      </a:r>
                    </a:p>
                  </a:txBody>
                  <a:tcPr/>
                </a:tc>
                <a:tc>
                  <a:txBody>
                    <a:bodyPr/>
                    <a:lstStyle/>
                    <a:p>
                      <a:pPr algn="ctr"/>
                      <a:r>
                        <a:rPr lang="en-US" sz="1200" dirty="0"/>
                        <a:t>90</a:t>
                      </a:r>
                    </a:p>
                  </a:txBody>
                  <a:tcPr/>
                </a:tc>
                <a:extLst>
                  <a:ext uri="{0D108BD9-81ED-4DB2-BD59-A6C34878D82A}">
                    <a16:rowId xmlns:a16="http://schemas.microsoft.com/office/drawing/2014/main" val="10001"/>
                  </a:ext>
                </a:extLst>
              </a:tr>
              <a:tr h="254674">
                <a:tc>
                  <a:txBody>
                    <a:bodyPr/>
                    <a:lstStyle/>
                    <a:p>
                      <a:pPr algn="ctr"/>
                      <a:r>
                        <a:rPr lang="en-US" sz="1200" dirty="0"/>
                        <a:t>32</a:t>
                      </a:r>
                    </a:p>
                  </a:txBody>
                  <a:tcPr/>
                </a:tc>
                <a:tc>
                  <a:txBody>
                    <a:bodyPr/>
                    <a:lstStyle/>
                    <a:p>
                      <a:pPr algn="ctr"/>
                      <a:r>
                        <a:rPr lang="en-US" sz="1200" dirty="0"/>
                        <a:t>0.5</a:t>
                      </a:r>
                    </a:p>
                  </a:txBody>
                  <a:tcPr/>
                </a:tc>
                <a:tc>
                  <a:txBody>
                    <a:bodyPr/>
                    <a:lstStyle/>
                    <a:p>
                      <a:pPr algn="ctr"/>
                      <a:r>
                        <a:rPr lang="en-US" sz="1200" dirty="0"/>
                        <a:t>80</a:t>
                      </a:r>
                    </a:p>
                  </a:txBody>
                  <a:tcPr/>
                </a:tc>
                <a:extLst>
                  <a:ext uri="{0D108BD9-81ED-4DB2-BD59-A6C34878D82A}">
                    <a16:rowId xmlns:a16="http://schemas.microsoft.com/office/drawing/2014/main" val="10002"/>
                  </a:ext>
                </a:extLst>
              </a:tr>
              <a:tr h="254674">
                <a:tc>
                  <a:txBody>
                    <a:bodyPr/>
                    <a:lstStyle/>
                    <a:p>
                      <a:pPr algn="ctr"/>
                      <a:r>
                        <a:rPr lang="en-US" sz="1200" dirty="0"/>
                        <a:t>24</a:t>
                      </a:r>
                    </a:p>
                  </a:txBody>
                  <a:tcPr/>
                </a:tc>
                <a:tc>
                  <a:txBody>
                    <a:bodyPr/>
                    <a:lstStyle/>
                    <a:p>
                      <a:pPr algn="ctr"/>
                      <a:r>
                        <a:rPr lang="en-US" sz="1200" dirty="0"/>
                        <a:t>0.3</a:t>
                      </a:r>
                    </a:p>
                  </a:txBody>
                  <a:tcPr/>
                </a:tc>
                <a:tc>
                  <a:txBody>
                    <a:bodyPr/>
                    <a:lstStyle/>
                    <a:p>
                      <a:pPr algn="ctr"/>
                      <a:r>
                        <a:rPr lang="en-US" sz="1200" dirty="0"/>
                        <a:t>95</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69633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463" y="87523"/>
            <a:ext cx="8229600" cy="685800"/>
          </a:xfrm>
        </p:spPr>
        <p:txBody>
          <a:bodyPr>
            <a:normAutofit/>
          </a:bodyPr>
          <a:lstStyle/>
          <a:p>
            <a:r>
              <a:rPr lang="en-US" dirty="0"/>
              <a:t>Normalization --- option 2</a:t>
            </a:r>
          </a:p>
        </p:txBody>
      </p:sp>
      <p:sp>
        <p:nvSpPr>
          <p:cNvPr id="3" name="Content Placeholder 2"/>
          <p:cNvSpPr>
            <a:spLocks noGrp="1"/>
          </p:cNvSpPr>
          <p:nvPr>
            <p:ph idx="1"/>
          </p:nvPr>
        </p:nvSpPr>
        <p:spPr>
          <a:xfrm>
            <a:off x="381000" y="914400"/>
            <a:ext cx="8534400" cy="5257800"/>
          </a:xfrm>
        </p:spPr>
        <p:txBody>
          <a:bodyPr/>
          <a:lstStyle/>
          <a:p>
            <a:r>
              <a:rPr lang="en-US" dirty="0">
                <a:solidFill>
                  <a:schemeClr val="accent6">
                    <a:lumMod val="75000"/>
                  </a:schemeClr>
                </a:solidFill>
              </a:rPr>
              <a:t>Subtract</a:t>
            </a:r>
            <a:r>
              <a:rPr lang="en-US" dirty="0">
                <a:solidFill>
                  <a:srgbClr val="0070C0"/>
                </a:solidFill>
              </a:rPr>
              <a:t> the minimum value </a:t>
            </a:r>
            <a:r>
              <a:rPr lang="en-US" dirty="0"/>
              <a:t>and </a:t>
            </a:r>
            <a:r>
              <a:rPr lang="en-US" dirty="0">
                <a:solidFill>
                  <a:schemeClr val="accent6">
                    <a:lumMod val="75000"/>
                  </a:schemeClr>
                </a:solidFill>
              </a:rPr>
              <a:t>divide</a:t>
            </a:r>
            <a:r>
              <a:rPr lang="en-US" dirty="0"/>
              <a:t> by the </a:t>
            </a:r>
            <a:r>
              <a:rPr lang="en-US" dirty="0">
                <a:solidFill>
                  <a:srgbClr val="0070C0"/>
                </a:solidFill>
              </a:rPr>
              <a:t>difference</a:t>
            </a:r>
            <a:r>
              <a:rPr lang="en-US" dirty="0"/>
              <a:t> of </a:t>
            </a:r>
            <a:r>
              <a:rPr lang="en-US" dirty="0">
                <a:solidFill>
                  <a:srgbClr val="0070C0"/>
                </a:solidFill>
              </a:rPr>
              <a:t>maximum value and minimum value</a:t>
            </a:r>
            <a:r>
              <a:rPr lang="en-US" dirty="0">
                <a:solidFill>
                  <a:schemeClr val="accent6">
                    <a:lumMod val="75000"/>
                  </a:schemeClr>
                </a:solidFill>
              </a:rPr>
              <a:t> </a:t>
            </a:r>
          </a:p>
          <a:p>
            <a:r>
              <a:rPr lang="en-US" dirty="0"/>
              <a:t>Brings everything in the </a:t>
            </a:r>
            <a:r>
              <a:rPr lang="en-US" dirty="0">
                <a:solidFill>
                  <a:srgbClr val="FF0000"/>
                </a:solidFill>
              </a:rPr>
              <a:t>[0,1] range</a:t>
            </a:r>
            <a:endParaRPr lang="en-US" dirty="0">
              <a:solidFill>
                <a:schemeClr val="accent6">
                  <a:lumMod val="75000"/>
                </a:schemeClr>
              </a:solidFill>
            </a:endParaRPr>
          </a:p>
        </p:txBody>
      </p:sp>
      <p:graphicFrame>
        <p:nvGraphicFramePr>
          <p:cNvPr id="4" name="Table 3"/>
          <p:cNvGraphicFramePr>
            <a:graphicFrameLocks noGrp="1"/>
          </p:cNvGraphicFramePr>
          <p:nvPr>
            <p:extLst/>
          </p:nvPr>
        </p:nvGraphicFramePr>
        <p:xfrm>
          <a:off x="1752600" y="3200400"/>
          <a:ext cx="6096000" cy="15138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Temperature</a:t>
                      </a:r>
                    </a:p>
                  </a:txBody>
                  <a:tcPr/>
                </a:tc>
                <a:tc>
                  <a:txBody>
                    <a:bodyPr/>
                    <a:lstStyle/>
                    <a:p>
                      <a:pPr algn="ctr"/>
                      <a:r>
                        <a:rPr lang="en-US" dirty="0"/>
                        <a:t>Humidity</a:t>
                      </a:r>
                    </a:p>
                  </a:txBody>
                  <a:tcPr/>
                </a:tc>
                <a:tc>
                  <a:txBody>
                    <a:bodyPr/>
                    <a:lstStyle/>
                    <a:p>
                      <a:pPr algn="ctr"/>
                      <a:r>
                        <a:rPr lang="en-US" dirty="0"/>
                        <a:t>Pressure</a:t>
                      </a:r>
                    </a:p>
                  </a:txBody>
                  <a:tcPr/>
                </a:tc>
                <a:extLst>
                  <a:ext uri="{0D108BD9-81ED-4DB2-BD59-A6C34878D82A}">
                    <a16:rowId xmlns:a16="http://schemas.microsoft.com/office/drawing/2014/main" val="10000"/>
                  </a:ext>
                </a:extLst>
              </a:tr>
              <a:tr h="370840">
                <a:tc>
                  <a:txBody>
                    <a:bodyPr/>
                    <a:lstStyle/>
                    <a:p>
                      <a:pPr algn="ctr"/>
                      <a:r>
                        <a:rPr lang="en-US" dirty="0"/>
                        <a:t>0.75</a:t>
                      </a:r>
                    </a:p>
                  </a:txBody>
                  <a:tcPr/>
                </a:tc>
                <a:tc>
                  <a:txBody>
                    <a:bodyPr/>
                    <a:lstStyle/>
                    <a:p>
                      <a:pPr algn="ctr"/>
                      <a:r>
                        <a:rPr lang="en-US" dirty="0">
                          <a:solidFill>
                            <a:srgbClr val="FF0000"/>
                          </a:solidFill>
                        </a:rPr>
                        <a:t>1</a:t>
                      </a:r>
                    </a:p>
                  </a:txBody>
                  <a:tcPr/>
                </a:tc>
                <a:tc>
                  <a:txBody>
                    <a:bodyPr/>
                    <a:lstStyle/>
                    <a:p>
                      <a:pPr algn="ctr"/>
                      <a:r>
                        <a:rPr lang="en-US" dirty="0"/>
                        <a:t>0.33</a:t>
                      </a:r>
                    </a:p>
                  </a:txBody>
                  <a:tcPr/>
                </a:tc>
                <a:extLst>
                  <a:ext uri="{0D108BD9-81ED-4DB2-BD59-A6C34878D82A}">
                    <a16:rowId xmlns:a16="http://schemas.microsoft.com/office/drawing/2014/main" val="10001"/>
                  </a:ext>
                </a:extLst>
              </a:tr>
              <a:tr h="401320">
                <a:tc>
                  <a:txBody>
                    <a:bodyPr/>
                    <a:lstStyle/>
                    <a:p>
                      <a:pPr algn="ctr"/>
                      <a:r>
                        <a:rPr lang="en-US" dirty="0">
                          <a:solidFill>
                            <a:srgbClr val="FF0000"/>
                          </a:solidFill>
                        </a:rPr>
                        <a:t>1</a:t>
                      </a:r>
                    </a:p>
                  </a:txBody>
                  <a:tcPr/>
                </a:tc>
                <a:tc>
                  <a:txBody>
                    <a:bodyPr/>
                    <a:lstStyle/>
                    <a:p>
                      <a:pPr algn="ctr"/>
                      <a:r>
                        <a:rPr lang="en-US" dirty="0"/>
                        <a:t>0.6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6">
                              <a:lumMod val="75000"/>
                            </a:schemeClr>
                          </a:solidFill>
                        </a:rPr>
                        <a:t>0</a:t>
                      </a:r>
                    </a:p>
                  </a:txBody>
                  <a:tcPr/>
                </a:tc>
                <a:extLst>
                  <a:ext uri="{0D108BD9-81ED-4DB2-BD59-A6C34878D82A}">
                    <a16:rowId xmlns:a16="http://schemas.microsoft.com/office/drawing/2014/main" val="10002"/>
                  </a:ext>
                </a:extLst>
              </a:tr>
              <a:tr h="370840">
                <a:tc>
                  <a:txBody>
                    <a:bodyPr/>
                    <a:lstStyle/>
                    <a:p>
                      <a:pPr algn="ctr"/>
                      <a:r>
                        <a:rPr lang="en-US" dirty="0">
                          <a:solidFill>
                            <a:schemeClr val="accent6">
                              <a:lumMod val="75000"/>
                            </a:schemeClr>
                          </a:solidFill>
                        </a:rPr>
                        <a:t>0</a:t>
                      </a:r>
                    </a:p>
                  </a:txBody>
                  <a:tcPr/>
                </a:tc>
                <a:tc>
                  <a:txBody>
                    <a:bodyPr/>
                    <a:lstStyle/>
                    <a:p>
                      <a:pPr algn="ctr"/>
                      <a:r>
                        <a:rPr lang="en-US" dirty="0">
                          <a:solidFill>
                            <a:schemeClr val="accent6">
                              <a:lumMod val="75000"/>
                            </a:schemeClr>
                          </a:solidFill>
                        </a:rPr>
                        <a:t>0</a:t>
                      </a:r>
                    </a:p>
                  </a:txBody>
                  <a:tcPr/>
                </a:tc>
                <a:tc>
                  <a:txBody>
                    <a:bodyPr/>
                    <a:lstStyle/>
                    <a:p>
                      <a:pPr algn="ctr"/>
                      <a:r>
                        <a:rPr lang="en-US" dirty="0">
                          <a:solidFill>
                            <a:srgbClr val="FF0000"/>
                          </a:solidFill>
                        </a:rPr>
                        <a:t>1</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228600" y="4975991"/>
            <a:ext cx="8552341" cy="369332"/>
          </a:xfrm>
          <a:prstGeom prst="rect">
            <a:avLst/>
          </a:prstGeom>
          <a:noFill/>
        </p:spPr>
        <p:txBody>
          <a:bodyPr wrap="none" rtlCol="0">
            <a:spAutoFit/>
          </a:bodyPr>
          <a:lstStyle/>
          <a:p>
            <a:r>
              <a:rPr lang="en-US" b="1" dirty="0">
                <a:solidFill>
                  <a:srgbClr val="FF0000"/>
                </a:solidFill>
              </a:rPr>
              <a:t>new value = (raw value – min column value) / (max col. value –min col. value)</a:t>
            </a:r>
          </a:p>
        </p:txBody>
      </p:sp>
      <p:graphicFrame>
        <p:nvGraphicFramePr>
          <p:cNvPr id="6" name="Table 5"/>
          <p:cNvGraphicFramePr>
            <a:graphicFrameLocks noGrp="1"/>
          </p:cNvGraphicFramePr>
          <p:nvPr>
            <p:extLst/>
          </p:nvPr>
        </p:nvGraphicFramePr>
        <p:xfrm>
          <a:off x="2895600" y="5607075"/>
          <a:ext cx="3352800" cy="1201939"/>
        </p:xfrm>
        <a:graphic>
          <a:graphicData uri="http://schemas.openxmlformats.org/drawingml/2006/table">
            <a:tbl>
              <a:tblPr firstRow="1" bandRow="1">
                <a:tableStyleId>{073A0DAA-6AF3-43AB-8588-CEC1D06C72B9}</a:tableStyleId>
              </a:tblPr>
              <a:tblGrid>
                <a:gridCol w="1117600">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tblGrid>
              <a:tr h="378979">
                <a:tc>
                  <a:txBody>
                    <a:bodyPr/>
                    <a:lstStyle/>
                    <a:p>
                      <a:pPr algn="ctr"/>
                      <a:r>
                        <a:rPr lang="en-US" sz="1200" dirty="0"/>
                        <a:t>Temperature</a:t>
                      </a:r>
                    </a:p>
                  </a:txBody>
                  <a:tcPr/>
                </a:tc>
                <a:tc>
                  <a:txBody>
                    <a:bodyPr/>
                    <a:lstStyle/>
                    <a:p>
                      <a:pPr algn="ctr"/>
                      <a:r>
                        <a:rPr lang="en-US" sz="1200" dirty="0"/>
                        <a:t>Humidity</a:t>
                      </a:r>
                    </a:p>
                  </a:txBody>
                  <a:tcPr/>
                </a:tc>
                <a:tc>
                  <a:txBody>
                    <a:bodyPr/>
                    <a:lstStyle/>
                    <a:p>
                      <a:pPr algn="ctr"/>
                      <a:r>
                        <a:rPr lang="en-US" sz="1200" dirty="0"/>
                        <a:t>Pressure</a:t>
                      </a:r>
                    </a:p>
                  </a:txBody>
                  <a:tcPr/>
                </a:tc>
                <a:extLst>
                  <a:ext uri="{0D108BD9-81ED-4DB2-BD59-A6C34878D82A}">
                    <a16:rowId xmlns:a16="http://schemas.microsoft.com/office/drawing/2014/main" val="10000"/>
                  </a:ext>
                </a:extLst>
              </a:tr>
              <a:tr h="254674">
                <a:tc>
                  <a:txBody>
                    <a:bodyPr/>
                    <a:lstStyle/>
                    <a:p>
                      <a:pPr algn="ctr"/>
                      <a:r>
                        <a:rPr lang="en-US" sz="1200" dirty="0"/>
                        <a:t>30</a:t>
                      </a:r>
                    </a:p>
                  </a:txBody>
                  <a:tcPr/>
                </a:tc>
                <a:tc>
                  <a:txBody>
                    <a:bodyPr/>
                    <a:lstStyle/>
                    <a:p>
                      <a:pPr algn="ctr"/>
                      <a:r>
                        <a:rPr lang="en-US" sz="1200" dirty="0"/>
                        <a:t>0.8</a:t>
                      </a:r>
                    </a:p>
                  </a:txBody>
                  <a:tcPr/>
                </a:tc>
                <a:tc>
                  <a:txBody>
                    <a:bodyPr/>
                    <a:lstStyle/>
                    <a:p>
                      <a:pPr algn="ctr"/>
                      <a:r>
                        <a:rPr lang="en-US" sz="1200" dirty="0"/>
                        <a:t>90</a:t>
                      </a:r>
                    </a:p>
                  </a:txBody>
                  <a:tcPr/>
                </a:tc>
                <a:extLst>
                  <a:ext uri="{0D108BD9-81ED-4DB2-BD59-A6C34878D82A}">
                    <a16:rowId xmlns:a16="http://schemas.microsoft.com/office/drawing/2014/main" val="10001"/>
                  </a:ext>
                </a:extLst>
              </a:tr>
              <a:tr h="254674">
                <a:tc>
                  <a:txBody>
                    <a:bodyPr/>
                    <a:lstStyle/>
                    <a:p>
                      <a:pPr algn="ctr"/>
                      <a:r>
                        <a:rPr lang="en-US" sz="1200" dirty="0"/>
                        <a:t>32</a:t>
                      </a:r>
                    </a:p>
                  </a:txBody>
                  <a:tcPr/>
                </a:tc>
                <a:tc>
                  <a:txBody>
                    <a:bodyPr/>
                    <a:lstStyle/>
                    <a:p>
                      <a:pPr algn="ctr"/>
                      <a:r>
                        <a:rPr lang="en-US" sz="1200" dirty="0"/>
                        <a:t>0.5</a:t>
                      </a:r>
                    </a:p>
                  </a:txBody>
                  <a:tcPr/>
                </a:tc>
                <a:tc>
                  <a:txBody>
                    <a:bodyPr/>
                    <a:lstStyle/>
                    <a:p>
                      <a:pPr algn="ctr"/>
                      <a:r>
                        <a:rPr lang="en-US" sz="1200" dirty="0"/>
                        <a:t>80</a:t>
                      </a:r>
                    </a:p>
                  </a:txBody>
                  <a:tcPr/>
                </a:tc>
                <a:extLst>
                  <a:ext uri="{0D108BD9-81ED-4DB2-BD59-A6C34878D82A}">
                    <a16:rowId xmlns:a16="http://schemas.microsoft.com/office/drawing/2014/main" val="10002"/>
                  </a:ext>
                </a:extLst>
              </a:tr>
              <a:tr h="254674">
                <a:tc>
                  <a:txBody>
                    <a:bodyPr/>
                    <a:lstStyle/>
                    <a:p>
                      <a:pPr algn="ctr"/>
                      <a:r>
                        <a:rPr lang="en-US" sz="1200" dirty="0"/>
                        <a:t>24</a:t>
                      </a:r>
                    </a:p>
                  </a:txBody>
                  <a:tcPr/>
                </a:tc>
                <a:tc>
                  <a:txBody>
                    <a:bodyPr/>
                    <a:lstStyle/>
                    <a:p>
                      <a:pPr algn="ctr"/>
                      <a:r>
                        <a:rPr lang="en-US" sz="1200" dirty="0"/>
                        <a:t>0.3</a:t>
                      </a:r>
                    </a:p>
                  </a:txBody>
                  <a:tcPr/>
                </a:tc>
                <a:tc>
                  <a:txBody>
                    <a:bodyPr/>
                    <a:lstStyle/>
                    <a:p>
                      <a:pPr algn="ctr"/>
                      <a:r>
                        <a:rPr lang="en-US" sz="1200" dirty="0"/>
                        <a:t>95</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29705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073C-5F2F-44A3-9FF7-6787B6435849}"/>
              </a:ext>
            </a:extLst>
          </p:cNvPr>
          <p:cNvSpPr>
            <a:spLocks noGrp="1"/>
          </p:cNvSpPr>
          <p:nvPr>
            <p:ph type="title"/>
          </p:nvPr>
        </p:nvSpPr>
        <p:spPr/>
        <p:txBody>
          <a:bodyPr/>
          <a:lstStyle/>
          <a:p>
            <a:r>
              <a:rPr lang="en-US" dirty="0"/>
              <a:t>Normalization   --- option 3  </a:t>
            </a:r>
          </a:p>
        </p:txBody>
      </p:sp>
      <p:sp>
        <p:nvSpPr>
          <p:cNvPr id="3" name="Content Placeholder 2">
            <a:extLst>
              <a:ext uri="{FF2B5EF4-FFF2-40B4-BE49-F238E27FC236}">
                <a16:creationId xmlns:a16="http://schemas.microsoft.com/office/drawing/2014/main" id="{1A31B637-0530-4A86-A57D-01CC51887B6E}"/>
              </a:ext>
            </a:extLst>
          </p:cNvPr>
          <p:cNvSpPr>
            <a:spLocks noGrp="1"/>
          </p:cNvSpPr>
          <p:nvPr>
            <p:ph idx="1"/>
          </p:nvPr>
        </p:nvSpPr>
        <p:spPr>
          <a:xfrm>
            <a:off x="533400" y="1371600"/>
            <a:ext cx="8458200" cy="4876800"/>
          </a:xfrm>
        </p:spPr>
        <p:txBody>
          <a:bodyPr>
            <a:normAutofit lnSpcReduction="10000"/>
          </a:bodyPr>
          <a:lstStyle/>
          <a:p>
            <a:r>
              <a:rPr lang="en-US" dirty="0"/>
              <a:t>The </a:t>
            </a:r>
            <a:r>
              <a:rPr lang="en-US" dirty="0">
                <a:solidFill>
                  <a:srgbClr val="FF0000"/>
                </a:solidFill>
              </a:rPr>
              <a:t>standard score, </a:t>
            </a:r>
            <a:r>
              <a:rPr lang="en-US" i="1" dirty="0">
                <a:solidFill>
                  <a:srgbClr val="C00000"/>
                </a:solidFill>
              </a:rPr>
              <a:t>z, </a:t>
            </a:r>
            <a:r>
              <a:rPr lang="en-US" dirty="0"/>
              <a:t>of a raw value x is</a:t>
            </a:r>
          </a:p>
          <a:p>
            <a:endParaRPr lang="en-US" dirty="0"/>
          </a:p>
          <a:p>
            <a:pPr marL="0" indent="0">
              <a:buNone/>
            </a:pPr>
            <a:endParaRPr lang="en-US" dirty="0"/>
          </a:p>
          <a:p>
            <a:pPr marL="0" indent="0">
              <a:buNone/>
            </a:pPr>
            <a:r>
              <a:rPr lang="en-US" dirty="0"/>
              <a:t>where:</a:t>
            </a:r>
          </a:p>
          <a:p>
            <a:r>
              <a:rPr lang="en-US" dirty="0"/>
              <a:t>μ is the mean.</a:t>
            </a:r>
          </a:p>
          <a:p>
            <a:r>
              <a:rPr lang="en-US" dirty="0"/>
              <a:t>σ is the standard deviation.</a:t>
            </a:r>
          </a:p>
          <a:p>
            <a:endParaRPr lang="en-US" dirty="0"/>
          </a:p>
          <a:p>
            <a:r>
              <a:rPr lang="en-US" dirty="0"/>
              <a:t>Standard scores are also called </a:t>
            </a:r>
            <a:r>
              <a:rPr lang="en-US" b="1" i="1" dirty="0">
                <a:solidFill>
                  <a:srgbClr val="FF0000"/>
                </a:solidFill>
              </a:rPr>
              <a:t>z</a:t>
            </a:r>
            <a:r>
              <a:rPr lang="en-US" b="1" dirty="0">
                <a:solidFill>
                  <a:srgbClr val="FF0000"/>
                </a:solidFill>
              </a:rPr>
              <a:t>-scores</a:t>
            </a:r>
            <a:endParaRPr lang="en-US" b="1" dirty="0"/>
          </a:p>
          <a:p>
            <a:r>
              <a:rPr lang="en-US" i="1" dirty="0"/>
              <a:t>z</a:t>
            </a:r>
            <a:r>
              <a:rPr lang="en-US" dirty="0"/>
              <a:t> score is negative when the raw value is below the mean, positive when above</a:t>
            </a:r>
          </a:p>
        </p:txBody>
      </p:sp>
      <p:pic>
        <p:nvPicPr>
          <p:cNvPr id="6" name="Picture 5">
            <a:extLst>
              <a:ext uri="{FF2B5EF4-FFF2-40B4-BE49-F238E27FC236}">
                <a16:creationId xmlns:a16="http://schemas.microsoft.com/office/drawing/2014/main" id="{E3569E16-3091-49B6-A0D0-25C3929DEBD3}"/>
              </a:ext>
            </a:extLst>
          </p:cNvPr>
          <p:cNvPicPr>
            <a:picLocks noChangeAspect="1"/>
          </p:cNvPicPr>
          <p:nvPr/>
        </p:nvPicPr>
        <p:blipFill>
          <a:blip r:embed="rId2"/>
          <a:stretch>
            <a:fillRect/>
          </a:stretch>
        </p:blipFill>
        <p:spPr>
          <a:xfrm>
            <a:off x="3505200" y="1981200"/>
            <a:ext cx="1878904" cy="914400"/>
          </a:xfrm>
          <a:prstGeom prst="rect">
            <a:avLst/>
          </a:prstGeom>
        </p:spPr>
      </p:pic>
    </p:spTree>
    <p:extLst>
      <p:ext uri="{BB962C8B-B14F-4D97-AF65-F5344CB8AC3E}">
        <p14:creationId xmlns:p14="http://schemas.microsoft.com/office/powerpoint/2010/main" val="771368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2000250"/>
          </a:xfrm>
        </p:spPr>
        <p:txBody>
          <a:bodyPr/>
          <a:lstStyle/>
          <a:p>
            <a:r>
              <a:rPr lang="en-US" dirty="0"/>
              <a:t>Natural Language Processing</a:t>
            </a:r>
          </a:p>
        </p:txBody>
      </p:sp>
      <p:pic>
        <p:nvPicPr>
          <p:cNvPr id="4" name="Content Placeholder 3"/>
          <p:cNvPicPr>
            <a:picLocks noChangeAspect="1"/>
          </p:cNvPicPr>
          <p:nvPr/>
        </p:nvPicPr>
        <p:blipFill>
          <a:blip r:embed="rId2"/>
          <a:stretch>
            <a:fillRect/>
          </a:stretch>
        </p:blipFill>
        <p:spPr bwMode="auto">
          <a:xfrm>
            <a:off x="533400" y="3200400"/>
            <a:ext cx="3715722" cy="2239963"/>
          </a:xfrm>
          <a:prstGeom prst="rect">
            <a:avLst/>
          </a:prstGeom>
          <a:noFill/>
          <a:ln w="9525">
            <a:noFill/>
            <a:miter lim="800000"/>
            <a:headEnd/>
            <a:tailEnd/>
          </a:ln>
        </p:spPr>
      </p:pic>
      <p:pic>
        <p:nvPicPr>
          <p:cNvPr id="6" name="Content Placeholder 3"/>
          <p:cNvPicPr>
            <a:picLocks noChangeAspect="1"/>
          </p:cNvPicPr>
          <p:nvPr/>
        </p:nvPicPr>
        <p:blipFill>
          <a:blip r:embed="rId3"/>
          <a:stretch>
            <a:fillRect/>
          </a:stretch>
        </p:blipFill>
        <p:spPr bwMode="auto">
          <a:xfrm>
            <a:off x="5029200" y="3200400"/>
            <a:ext cx="3553498" cy="2274753"/>
          </a:xfrm>
          <a:prstGeom prst="rect">
            <a:avLst/>
          </a:prstGeom>
          <a:noFill/>
          <a:ln w="9525">
            <a:noFill/>
            <a:miter lim="800000"/>
            <a:headEnd/>
            <a:tailEnd/>
          </a:ln>
        </p:spPr>
      </p:pic>
    </p:spTree>
    <p:extLst>
      <p:ext uri="{BB962C8B-B14F-4D97-AF65-F5344CB8AC3E}">
        <p14:creationId xmlns:p14="http://schemas.microsoft.com/office/powerpoint/2010/main" val="3401994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Bag-of-words (</a:t>
            </a:r>
            <a:r>
              <a:rPr lang="en-US" dirty="0" err="1"/>
              <a:t>BoW</a:t>
            </a:r>
            <a:r>
              <a:rPr lang="en-US" dirty="0"/>
              <a:t>) model</a:t>
            </a:r>
          </a:p>
          <a:p>
            <a:pPr marL="457200" indent="-457200">
              <a:buFont typeface="Arial" panose="020B0604020202020204" pitchFamily="34" charset="0"/>
              <a:buChar char="•"/>
            </a:pPr>
            <a:r>
              <a:rPr lang="en-US" dirty="0"/>
              <a:t>TF-IDF model</a:t>
            </a:r>
          </a:p>
        </p:txBody>
      </p:sp>
    </p:spTree>
    <p:extLst>
      <p:ext uri="{BB962C8B-B14F-4D97-AF65-F5344CB8AC3E}">
        <p14:creationId xmlns:p14="http://schemas.microsoft.com/office/powerpoint/2010/main" val="3116783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14400"/>
            <a:ext cx="7772400" cy="5410200"/>
          </a:xfrm>
        </p:spPr>
        <p:txBody>
          <a:bodyPr/>
          <a:lstStyle/>
          <a:p>
            <a:endParaRPr lang="en-US" dirty="0"/>
          </a:p>
          <a:p>
            <a:pPr algn="ctr"/>
            <a:r>
              <a:rPr lang="en-US" sz="4400" dirty="0"/>
              <a:t>Data Preprocessing</a:t>
            </a:r>
          </a:p>
        </p:txBody>
      </p:sp>
    </p:spTree>
    <p:extLst>
      <p:ext uri="{BB962C8B-B14F-4D97-AF65-F5344CB8AC3E}">
        <p14:creationId xmlns:p14="http://schemas.microsoft.com/office/powerpoint/2010/main" val="1828706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0" y="2057400"/>
            <a:ext cx="7772400" cy="3034701"/>
          </a:xfrm>
          <a:prstGeom prst="rect">
            <a:avLst/>
          </a:prstGeom>
        </p:spPr>
      </p:pic>
    </p:spTree>
    <p:extLst>
      <p:ext uri="{BB962C8B-B14F-4D97-AF65-F5344CB8AC3E}">
        <p14:creationId xmlns:p14="http://schemas.microsoft.com/office/powerpoint/2010/main" val="240541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a:t>
            </a:r>
          </a:p>
        </p:txBody>
      </p:sp>
      <p:graphicFrame>
        <p:nvGraphicFramePr>
          <p:cNvPr id="5" name="Table 4"/>
          <p:cNvGraphicFramePr>
            <a:graphicFrameLocks noGrp="1"/>
          </p:cNvGraphicFramePr>
          <p:nvPr>
            <p:extLst/>
          </p:nvPr>
        </p:nvGraphicFramePr>
        <p:xfrm>
          <a:off x="1828800" y="2514600"/>
          <a:ext cx="5181600" cy="1752600"/>
        </p:xfrm>
        <a:graphic>
          <a:graphicData uri="http://schemas.openxmlformats.org/drawingml/2006/table">
            <a:tbl>
              <a:tblPr firstRow="1" firstCol="1" bandRow="1">
                <a:tableStyleId>{00A15C55-8517-42AA-B614-E9B94910E393}</a:tableStyleId>
              </a:tblPr>
              <a:tblGrid>
                <a:gridCol w="1072055">
                  <a:extLst>
                    <a:ext uri="{9D8B030D-6E8A-4147-A177-3AD203B41FA5}">
                      <a16:colId xmlns:a16="http://schemas.microsoft.com/office/drawing/2014/main" val="20000"/>
                    </a:ext>
                  </a:extLst>
                </a:gridCol>
                <a:gridCol w="4109545">
                  <a:extLst>
                    <a:ext uri="{9D8B030D-6E8A-4147-A177-3AD203B41FA5}">
                      <a16:colId xmlns:a16="http://schemas.microsoft.com/office/drawing/2014/main" val="20001"/>
                    </a:ext>
                  </a:extLst>
                </a:gridCol>
              </a:tblGrid>
              <a:tr h="438150">
                <a:tc>
                  <a:txBody>
                    <a:bodyPr/>
                    <a:lstStyle/>
                    <a:p>
                      <a:r>
                        <a:rPr lang="en-US" dirty="0"/>
                        <a:t>Doc Id</a:t>
                      </a:r>
                    </a:p>
                  </a:txBody>
                  <a:tcPr/>
                </a:tc>
                <a:tc>
                  <a:txBody>
                    <a:bodyPr/>
                    <a:lstStyle/>
                    <a:p>
                      <a:r>
                        <a:rPr lang="en-US" dirty="0"/>
                        <a:t>Words</a:t>
                      </a:r>
                    </a:p>
                  </a:txBody>
                  <a:tcPr/>
                </a:tc>
                <a:extLst>
                  <a:ext uri="{0D108BD9-81ED-4DB2-BD59-A6C34878D82A}">
                    <a16:rowId xmlns:a16="http://schemas.microsoft.com/office/drawing/2014/main" val="10000"/>
                  </a:ext>
                </a:extLst>
              </a:tr>
              <a:tr h="438150">
                <a:tc>
                  <a:txBody>
                    <a:bodyPr/>
                    <a:lstStyle/>
                    <a:p>
                      <a:r>
                        <a:rPr lang="en-US" dirty="0"/>
                        <a:t>1</a:t>
                      </a:r>
                    </a:p>
                  </a:txBody>
                  <a:tcPr/>
                </a:tc>
                <a:tc>
                  <a:txBody>
                    <a:bodyPr/>
                    <a:lstStyle/>
                    <a:p>
                      <a:r>
                        <a:rPr lang="en-US" dirty="0"/>
                        <a:t>the, dog, followed</a:t>
                      </a:r>
                      <a:r>
                        <a:rPr lang="en-US" baseline="0" dirty="0"/>
                        <a:t>, the, cat</a:t>
                      </a:r>
                      <a:endParaRPr lang="en-US" dirty="0"/>
                    </a:p>
                  </a:txBody>
                  <a:tcPr/>
                </a:tc>
                <a:extLst>
                  <a:ext uri="{0D108BD9-81ED-4DB2-BD59-A6C34878D82A}">
                    <a16:rowId xmlns:a16="http://schemas.microsoft.com/office/drawing/2014/main" val="10001"/>
                  </a:ext>
                </a:extLst>
              </a:tr>
              <a:tr h="438150">
                <a:tc>
                  <a:txBody>
                    <a:bodyPr/>
                    <a:lstStyle/>
                    <a:p>
                      <a:r>
                        <a:rPr lang="en-US" dirty="0"/>
                        <a:t>2</a:t>
                      </a:r>
                    </a:p>
                  </a:txBody>
                  <a:tcPr/>
                </a:tc>
                <a:tc>
                  <a:txBody>
                    <a:bodyPr/>
                    <a:lstStyle/>
                    <a:p>
                      <a:r>
                        <a:rPr lang="en-US" dirty="0"/>
                        <a:t>the, cat,</a:t>
                      </a:r>
                      <a:r>
                        <a:rPr lang="en-US" baseline="0" dirty="0"/>
                        <a:t> chased, the, cat</a:t>
                      </a:r>
                      <a:endParaRPr lang="en-US" dirty="0"/>
                    </a:p>
                  </a:txBody>
                  <a:tcPr/>
                </a:tc>
                <a:extLst>
                  <a:ext uri="{0D108BD9-81ED-4DB2-BD59-A6C34878D82A}">
                    <a16:rowId xmlns:a16="http://schemas.microsoft.com/office/drawing/2014/main" val="10002"/>
                  </a:ext>
                </a:extLst>
              </a:tr>
              <a:tr h="438150">
                <a:tc>
                  <a:txBody>
                    <a:bodyPr/>
                    <a:lstStyle/>
                    <a:p>
                      <a:r>
                        <a:rPr lang="en-US" dirty="0"/>
                        <a:t>3</a:t>
                      </a:r>
                    </a:p>
                  </a:txBody>
                  <a:tcPr/>
                </a:tc>
                <a:tc>
                  <a:txBody>
                    <a:bodyPr/>
                    <a:lstStyle/>
                    <a:p>
                      <a:r>
                        <a:rPr lang="en-US" dirty="0"/>
                        <a:t>the, man, walked, the,</a:t>
                      </a:r>
                      <a:r>
                        <a:rPr lang="en-US" baseline="0" dirty="0"/>
                        <a:t> dog</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2494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Bag-of-words (</a:t>
            </a:r>
            <a:r>
              <a:rPr lang="en-US" dirty="0" err="1"/>
              <a:t>BoW</a:t>
            </a:r>
            <a:r>
              <a:rPr lang="en-US" dirty="0"/>
              <a:t>) model</a:t>
            </a:r>
          </a:p>
        </p:txBody>
      </p:sp>
      <p:sp>
        <p:nvSpPr>
          <p:cNvPr id="3" name="Content Placeholder 2"/>
          <p:cNvSpPr>
            <a:spLocks noGrp="1"/>
          </p:cNvSpPr>
          <p:nvPr>
            <p:ph idx="1"/>
          </p:nvPr>
        </p:nvSpPr>
        <p:spPr>
          <a:xfrm>
            <a:off x="609599" y="1208377"/>
            <a:ext cx="8001001" cy="4876800"/>
          </a:xfrm>
        </p:spPr>
        <p:txBody>
          <a:bodyPr/>
          <a:lstStyle/>
          <a:p>
            <a:r>
              <a:rPr lang="en-US" dirty="0"/>
              <a:t>Create a feature for each unique word</a:t>
            </a:r>
            <a:endParaRPr lang="en-US" dirty="0">
              <a:solidFill>
                <a:srgbClr val="0070C0"/>
              </a:solidFill>
            </a:endParaRPr>
          </a:p>
          <a:p>
            <a:pPr lvl="1"/>
            <a:r>
              <a:rPr lang="en-US" dirty="0"/>
              <a:t>Each vector is defined over </a:t>
            </a:r>
            <a:r>
              <a:rPr lang="en-US" dirty="0">
                <a:solidFill>
                  <a:schemeClr val="accent6">
                    <a:lumMod val="75000"/>
                  </a:schemeClr>
                </a:solidFill>
              </a:rPr>
              <a:t>all possible words (vocabulary) </a:t>
            </a:r>
          </a:p>
          <a:p>
            <a:pPr lvl="1"/>
            <a:r>
              <a:rPr lang="en-US" dirty="0"/>
              <a:t>The values are </a:t>
            </a:r>
            <a:r>
              <a:rPr lang="en-US" dirty="0">
                <a:solidFill>
                  <a:schemeClr val="accent6">
                    <a:lumMod val="75000"/>
                  </a:schemeClr>
                </a:solidFill>
              </a:rPr>
              <a:t>counts</a:t>
            </a:r>
            <a:r>
              <a:rPr lang="en-US" dirty="0"/>
              <a:t> (number of times a word appears in the document, i.e., occurrence frequency)</a:t>
            </a:r>
          </a:p>
        </p:txBody>
      </p:sp>
      <p:graphicFrame>
        <p:nvGraphicFramePr>
          <p:cNvPr id="5" name="Table 4"/>
          <p:cNvGraphicFramePr>
            <a:graphicFrameLocks noGrp="1"/>
          </p:cNvGraphicFramePr>
          <p:nvPr>
            <p:extLst/>
          </p:nvPr>
        </p:nvGraphicFramePr>
        <p:xfrm>
          <a:off x="4953000" y="4038600"/>
          <a:ext cx="3886201" cy="2016760"/>
        </p:xfrm>
        <a:graphic>
          <a:graphicData uri="http://schemas.openxmlformats.org/drawingml/2006/table">
            <a:tbl>
              <a:tblPr firstRow="1" firstCol="1" bandRow="1">
                <a:tableStyleId>{00A15C55-8517-42AA-B614-E9B94910E393}</a:tableStyleId>
              </a:tblPr>
              <a:tblGrid>
                <a:gridCol w="664636">
                  <a:extLst>
                    <a:ext uri="{9D8B030D-6E8A-4147-A177-3AD203B41FA5}">
                      <a16:colId xmlns:a16="http://schemas.microsoft.com/office/drawing/2014/main" val="20000"/>
                    </a:ext>
                  </a:extLst>
                </a:gridCol>
                <a:gridCol w="478364">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457201">
                  <a:extLst>
                    <a:ext uri="{9D8B030D-6E8A-4147-A177-3AD203B41FA5}">
                      <a16:colId xmlns:a16="http://schemas.microsoft.com/office/drawing/2014/main" val="20007"/>
                    </a:ext>
                  </a:extLst>
                </a:gridCol>
              </a:tblGrid>
              <a:tr h="904240">
                <a:tc>
                  <a:txBody>
                    <a:bodyPr/>
                    <a:lstStyle/>
                    <a:p>
                      <a:r>
                        <a:rPr lang="en-US" dirty="0"/>
                        <a:t>Doc Id</a:t>
                      </a:r>
                    </a:p>
                  </a:txBody>
                  <a:tcPr anchor="b"/>
                </a:tc>
                <a:tc>
                  <a:txBody>
                    <a:bodyPr/>
                    <a:lstStyle/>
                    <a:p>
                      <a:r>
                        <a:rPr lang="en-US" dirty="0"/>
                        <a:t>the</a:t>
                      </a:r>
                    </a:p>
                  </a:txBody>
                  <a:tcPr vert="vert270"/>
                </a:tc>
                <a:tc>
                  <a:txBody>
                    <a:bodyPr/>
                    <a:lstStyle/>
                    <a:p>
                      <a:r>
                        <a:rPr lang="en-US" dirty="0"/>
                        <a:t>dog</a:t>
                      </a:r>
                    </a:p>
                  </a:txBody>
                  <a:tcPr vert="vert270"/>
                </a:tc>
                <a:tc>
                  <a:txBody>
                    <a:bodyPr/>
                    <a:lstStyle/>
                    <a:p>
                      <a:r>
                        <a:rPr lang="en-US" dirty="0"/>
                        <a:t>follows</a:t>
                      </a:r>
                    </a:p>
                  </a:txBody>
                  <a:tcPr vert="vert270"/>
                </a:tc>
                <a:tc>
                  <a:txBody>
                    <a:bodyPr/>
                    <a:lstStyle/>
                    <a:p>
                      <a:r>
                        <a:rPr lang="en-US" dirty="0"/>
                        <a:t>cat</a:t>
                      </a:r>
                    </a:p>
                  </a:txBody>
                  <a:tcPr vert="vert270"/>
                </a:tc>
                <a:tc>
                  <a:txBody>
                    <a:bodyPr/>
                    <a:lstStyle/>
                    <a:p>
                      <a:r>
                        <a:rPr lang="en-US" dirty="0"/>
                        <a:t>chases</a:t>
                      </a:r>
                    </a:p>
                  </a:txBody>
                  <a:tcPr vert="vert270"/>
                </a:tc>
                <a:tc>
                  <a:txBody>
                    <a:bodyPr/>
                    <a:lstStyle/>
                    <a:p>
                      <a:r>
                        <a:rPr lang="en-US" dirty="0"/>
                        <a:t>man</a:t>
                      </a:r>
                    </a:p>
                  </a:txBody>
                  <a:tcPr vert="vert270"/>
                </a:tc>
                <a:tc>
                  <a:txBody>
                    <a:bodyPr/>
                    <a:lstStyle/>
                    <a:p>
                      <a:r>
                        <a:rPr lang="en-US" dirty="0"/>
                        <a:t>walks</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164123" y="4419600"/>
          <a:ext cx="4419600" cy="1483360"/>
        </p:xfrm>
        <a:graphic>
          <a:graphicData uri="http://schemas.openxmlformats.org/drawingml/2006/table">
            <a:tbl>
              <a:tblPr firstRow="1" firstCol="1" bandRow="1">
                <a:tableStyleId>{00A15C55-8517-42AA-B614-E9B94910E393}</a:tableStyleId>
              </a:tblPr>
              <a:tblGrid>
                <a:gridCol w="914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370840">
                <a:tc>
                  <a:txBody>
                    <a:bodyPr/>
                    <a:lstStyle/>
                    <a:p>
                      <a:r>
                        <a:rPr lang="en-US" dirty="0"/>
                        <a:t>Doc Id</a:t>
                      </a:r>
                    </a:p>
                  </a:txBody>
                  <a:tcPr/>
                </a:tc>
                <a:tc>
                  <a:txBody>
                    <a:bodyPr/>
                    <a:lstStyle/>
                    <a:p>
                      <a:r>
                        <a:rPr lang="en-US" dirty="0"/>
                        <a:t>Words</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the, dog, follows</a:t>
                      </a:r>
                      <a:r>
                        <a:rPr lang="en-US" baseline="0" dirty="0"/>
                        <a:t>, the, cat</a:t>
                      </a:r>
                      <a:endParaRPr lang="en-US" dirty="0"/>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the, cat,</a:t>
                      </a:r>
                      <a:r>
                        <a:rPr lang="en-US" baseline="0" dirty="0"/>
                        <a:t> chases, the, cat</a:t>
                      </a:r>
                      <a:endParaRPr lang="en-US" dirty="0"/>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the, man, walks, the,</a:t>
                      </a:r>
                      <a:r>
                        <a:rPr lang="en-US" baseline="0" dirty="0"/>
                        <a:t> dog</a:t>
                      </a:r>
                      <a:endParaRPr lang="en-US" dirty="0"/>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533400" y="6357067"/>
            <a:ext cx="7802136" cy="369332"/>
          </a:xfrm>
          <a:prstGeom prst="rect">
            <a:avLst/>
          </a:prstGeom>
          <a:solidFill>
            <a:srgbClr val="92D050"/>
          </a:solidFill>
        </p:spPr>
        <p:txBody>
          <a:bodyPr wrap="none" rtlCol="0">
            <a:spAutoFit/>
          </a:bodyPr>
          <a:lstStyle/>
          <a:p>
            <a:r>
              <a:rPr lang="en-US" dirty="0">
                <a:solidFill>
                  <a:srgbClr val="FF0000"/>
                </a:solidFill>
              </a:rPr>
              <a:t>Sparsity</a:t>
            </a:r>
            <a:r>
              <a:rPr lang="en-US" dirty="0"/>
              <a:t>: Most entries are zero. Most documents contain few of the words</a:t>
            </a:r>
          </a:p>
        </p:txBody>
      </p:sp>
    </p:spTree>
    <p:extLst>
      <p:ext uri="{BB962C8B-B14F-4D97-AF65-F5344CB8AC3E}">
        <p14:creationId xmlns:p14="http://schemas.microsoft.com/office/powerpoint/2010/main" val="43441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2066192"/>
            <a:ext cx="7772400" cy="2954215"/>
          </a:xfrm>
          <a:prstGeom prst="rect">
            <a:avLst/>
          </a:prstGeom>
        </p:spPr>
      </p:pic>
    </p:spTree>
    <p:extLst>
      <p:ext uri="{BB962C8B-B14F-4D97-AF65-F5344CB8AC3E}">
        <p14:creationId xmlns:p14="http://schemas.microsoft.com/office/powerpoint/2010/main" val="3959422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TF-IDF model</a:t>
            </a:r>
          </a:p>
        </p:txBody>
      </p:sp>
      <p:sp>
        <p:nvSpPr>
          <p:cNvPr id="3" name="Content Placeholder 2"/>
          <p:cNvSpPr>
            <a:spLocks noGrp="1"/>
          </p:cNvSpPr>
          <p:nvPr>
            <p:ph idx="1"/>
          </p:nvPr>
        </p:nvSpPr>
        <p:spPr/>
        <p:txBody>
          <a:bodyPr/>
          <a:lstStyle/>
          <a:p>
            <a:r>
              <a:rPr lang="en-US" dirty="0"/>
              <a:t>Suppose we want to mine the business reviews of people on </a:t>
            </a:r>
            <a:r>
              <a:rPr lang="en-US" dirty="0">
                <a:hlinkClick r:id="rId2"/>
              </a:rPr>
              <a:t>Yelp</a:t>
            </a:r>
            <a:r>
              <a:rPr lang="en-US" dirty="0"/>
              <a:t>.</a:t>
            </a:r>
          </a:p>
        </p:txBody>
      </p:sp>
      <p:pic>
        <p:nvPicPr>
          <p:cNvPr id="4" name="Picture 2" descr="C:\Users\tsap\Documents\My Presentations\Trento\Yelp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3124200"/>
            <a:ext cx="2975756" cy="299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044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Yelp screenshots</a:t>
            </a:r>
          </a:p>
        </p:txBody>
      </p:sp>
      <p:pic>
        <p:nvPicPr>
          <p:cNvPr id="8" name="Content Placeholder 7"/>
          <p:cNvPicPr>
            <a:picLocks noGrp="1" noChangeAspect="1"/>
          </p:cNvPicPr>
          <p:nvPr>
            <p:ph sz="half" idx="1"/>
          </p:nvPr>
        </p:nvPicPr>
        <p:blipFill>
          <a:blip r:embed="rId2"/>
          <a:stretch>
            <a:fillRect/>
          </a:stretch>
        </p:blipFill>
        <p:spPr>
          <a:xfrm>
            <a:off x="685800" y="1552575"/>
            <a:ext cx="3810000" cy="3981450"/>
          </a:xfrm>
          <a:prstGeom prst="rect">
            <a:avLst/>
          </a:prstGeom>
        </p:spPr>
      </p:pic>
      <p:pic>
        <p:nvPicPr>
          <p:cNvPr id="7" name="Content Placeholder 6"/>
          <p:cNvPicPr>
            <a:picLocks noGrp="1" noChangeAspect="1"/>
          </p:cNvPicPr>
          <p:nvPr>
            <p:ph sz="half" idx="2"/>
          </p:nvPr>
        </p:nvPicPr>
        <p:blipFill>
          <a:blip r:embed="rId3"/>
          <a:stretch>
            <a:fillRect/>
          </a:stretch>
        </p:blipFill>
        <p:spPr>
          <a:xfrm>
            <a:off x="4648200" y="1237076"/>
            <a:ext cx="3810000" cy="4612448"/>
          </a:xfrm>
          <a:prstGeom prst="rect">
            <a:avLst/>
          </a:prstGeom>
        </p:spPr>
      </p:pic>
    </p:spTree>
    <p:extLst>
      <p:ext uri="{BB962C8B-B14F-4D97-AF65-F5344CB8AC3E}">
        <p14:creationId xmlns:p14="http://schemas.microsoft.com/office/powerpoint/2010/main" val="4272982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452" y="76200"/>
            <a:ext cx="8229600" cy="609600"/>
          </a:xfrm>
        </p:spPr>
        <p:txBody>
          <a:bodyPr>
            <a:normAutofit/>
          </a:bodyPr>
          <a:lstStyle/>
          <a:p>
            <a:r>
              <a:rPr lang="en-US" dirty="0"/>
              <a:t>Data collection</a:t>
            </a:r>
          </a:p>
        </p:txBody>
      </p:sp>
      <p:sp>
        <p:nvSpPr>
          <p:cNvPr id="3" name="Content Placeholder 2"/>
          <p:cNvSpPr>
            <a:spLocks noGrp="1"/>
          </p:cNvSpPr>
          <p:nvPr>
            <p:ph idx="1"/>
          </p:nvPr>
        </p:nvSpPr>
        <p:spPr>
          <a:xfrm>
            <a:off x="457200" y="1447800"/>
            <a:ext cx="8229600" cy="1598950"/>
          </a:xfrm>
        </p:spPr>
        <p:txBody>
          <a:bodyPr>
            <a:normAutofit/>
          </a:bodyPr>
          <a:lstStyle/>
          <a:p>
            <a:r>
              <a:rPr lang="en-US" dirty="0"/>
              <a:t>Collect all reviews for restaurants in NY in Yelp</a:t>
            </a:r>
          </a:p>
          <a:p>
            <a:pPr lvl="1"/>
            <a:r>
              <a:rPr lang="en-US" dirty="0"/>
              <a:t>Yelp API gives you each review in JSON format</a:t>
            </a:r>
          </a:p>
          <a:p>
            <a:pPr lvl="1"/>
            <a:r>
              <a:rPr lang="en-US" dirty="0">
                <a:hlinkClick r:id="rId2"/>
              </a:rPr>
              <a:t>https://www.yelp.com/developers</a:t>
            </a:r>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p:txBody>
      </p:sp>
      <p:sp>
        <p:nvSpPr>
          <p:cNvPr id="4" name="TextBox 3"/>
          <p:cNvSpPr txBox="1"/>
          <p:nvPr/>
        </p:nvSpPr>
        <p:spPr>
          <a:xfrm>
            <a:off x="228600" y="3453071"/>
            <a:ext cx="8915400" cy="2893100"/>
          </a:xfrm>
          <a:prstGeom prst="rect">
            <a:avLst/>
          </a:prstGeom>
          <a:noFill/>
          <a:ln>
            <a:solidFill>
              <a:srgbClr val="FF0000"/>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{"votes": {"funny": 0, "useful": 2, "cool": 1},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user_id</a:t>
            </a:r>
            <a:r>
              <a:rPr lang="en-US" sz="1400" b="1" dirty="0">
                <a:latin typeface="Courier New" panose="02070309020205020404" pitchFamily="49" charset="0"/>
                <a:cs typeface="Courier New" panose="02070309020205020404" pitchFamily="49" charset="0"/>
              </a:rPr>
              <a:t>": "Xqd0DzHaiyRqVH3WRG7hzg",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review_id</a:t>
            </a:r>
            <a:r>
              <a:rPr lang="en-US" sz="1400" b="1" dirty="0">
                <a:latin typeface="Courier New" panose="02070309020205020404" pitchFamily="49" charset="0"/>
                <a:cs typeface="Courier New" panose="02070309020205020404" pitchFamily="49" charset="0"/>
              </a:rPr>
              <a:t>": "15SdjuK7DmYqUAj6rjGowg", </a:t>
            </a:r>
          </a:p>
          <a:p>
            <a:r>
              <a:rPr lang="en-US" sz="1400" b="1" dirty="0">
                <a:latin typeface="Courier New" panose="02070309020205020404" pitchFamily="49" charset="0"/>
                <a:cs typeface="Courier New" panose="02070309020205020404" pitchFamily="49" charset="0"/>
              </a:rPr>
              <a:t> "stars": 5, "date": "2007-05-17", </a:t>
            </a:r>
          </a:p>
          <a:p>
            <a:r>
              <a:rPr lang="en-US" sz="1400" b="1" dirty="0">
                <a:latin typeface="Courier New" panose="02070309020205020404" pitchFamily="49" charset="0"/>
                <a:cs typeface="Courier New" panose="02070309020205020404" pitchFamily="49" charset="0"/>
              </a:rPr>
              <a:t> "text": </a:t>
            </a:r>
            <a:r>
              <a:rPr lang="en-US" sz="1400" b="1" dirty="0">
                <a:solidFill>
                  <a:schemeClr val="accent6"/>
                </a:solidFill>
                <a:latin typeface="Courier New" panose="02070309020205020404" pitchFamily="49" charset="0"/>
                <a:cs typeface="Courier New" panose="02070309020205020404" pitchFamily="49" charset="0"/>
              </a:rPr>
              <a:t>"I heard so many good things about this place so I was pretty juiced to try it.  I'm from Cali and I heard Shake Shack is comparable to IN-N-OUT and I </a:t>
            </a:r>
            <a:r>
              <a:rPr lang="en-US" sz="1400" b="1" dirty="0" err="1">
                <a:solidFill>
                  <a:schemeClr val="accent6"/>
                </a:solidFill>
                <a:latin typeface="Courier New" pitchFamily="49" charset="0"/>
                <a:cs typeface="Courier New" pitchFamily="49" charset="0"/>
              </a:rPr>
              <a:t>gotta</a:t>
            </a:r>
            <a:r>
              <a:rPr lang="en-US" sz="1400" b="1" dirty="0">
                <a:solidFill>
                  <a:schemeClr val="accent6"/>
                </a:solidFill>
                <a:latin typeface="Courier New" pitchFamily="49" charset="0"/>
                <a:cs typeface="Courier New" pitchFamily="49" charset="0"/>
              </a:rPr>
              <a:t> say,  Shake </a:t>
            </a:r>
            <a:r>
              <a:rPr lang="en-US" sz="1400" b="1" dirty="0" err="1">
                <a:solidFill>
                  <a:schemeClr val="accent6"/>
                </a:solidFill>
                <a:latin typeface="Courier New" pitchFamily="49" charset="0"/>
                <a:cs typeface="Courier New" pitchFamily="49" charset="0"/>
              </a:rPr>
              <a:t>Shake</a:t>
            </a:r>
            <a:r>
              <a:rPr lang="en-US" sz="1400" b="1" dirty="0">
                <a:solidFill>
                  <a:schemeClr val="accent6"/>
                </a:solidFill>
                <a:latin typeface="Courier New" pitchFamily="49" charset="0"/>
                <a:cs typeface="Courier New" pitchFamily="49" charset="0"/>
              </a:rPr>
              <a:t> wins hands down.    Surprisingly, the line was short and we waited about 10 MIN. to order.  I ordered a regular cheeseburger, fries and a black/white shake.  So </a:t>
            </a:r>
            <a:r>
              <a:rPr lang="en-US" sz="1400" b="1" dirty="0" err="1">
                <a:solidFill>
                  <a:schemeClr val="accent6"/>
                </a:solidFill>
                <a:latin typeface="Courier New" pitchFamily="49" charset="0"/>
                <a:cs typeface="Courier New" pitchFamily="49" charset="0"/>
              </a:rPr>
              <a:t>yummerz</a:t>
            </a:r>
            <a:r>
              <a:rPr lang="en-US" sz="1400" b="1" dirty="0">
                <a:solidFill>
                  <a:schemeClr val="accent6"/>
                </a:solidFill>
                <a:latin typeface="Courier New" pitchFamily="49" charset="0"/>
                <a:cs typeface="Courier New" pitchFamily="49" charset="0"/>
              </a:rPr>
              <a:t>.   I love the location too!  It's in the middle of the city and the view is breathtaking.   Definitely one of my favorite places to eat in NYC.", </a:t>
            </a:r>
          </a:p>
          <a:p>
            <a:r>
              <a:rPr lang="en-US" sz="1400" b="1" dirty="0">
                <a:latin typeface="Courier New" panose="02070309020205020404" pitchFamily="49" charset="0"/>
                <a:cs typeface="Courier New" panose="02070309020205020404" pitchFamily="49" charset="0"/>
              </a:rPr>
              <a:t> "type": "review",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business_id</a:t>
            </a:r>
            <a:r>
              <a:rPr lang="en-US" sz="1400" b="1" dirty="0">
                <a:latin typeface="Courier New" panose="02070309020205020404" pitchFamily="49" charset="0"/>
                <a:cs typeface="Courier New" panose="02070309020205020404" pitchFamily="49" charset="0"/>
              </a:rPr>
              <a:t>": "vcNAWiLM4dR7D2nwwJ7nCA"}</a:t>
            </a:r>
          </a:p>
        </p:txBody>
      </p:sp>
    </p:spTree>
    <p:extLst>
      <p:ext uri="{BB962C8B-B14F-4D97-AF65-F5344CB8AC3E}">
        <p14:creationId xmlns:p14="http://schemas.microsoft.com/office/powerpoint/2010/main" val="1440533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991600" cy="76200"/>
          </a:xfrm>
        </p:spPr>
        <p:txBody>
          <a:bodyPr>
            <a:normAutofit fontScale="90000"/>
          </a:bodyPr>
          <a:lstStyle/>
          <a:p>
            <a:r>
              <a:rPr lang="en-US" sz="3200" dirty="0"/>
              <a:t>Flat text data (one file per business)</a:t>
            </a:r>
          </a:p>
        </p:txBody>
      </p:sp>
      <p:sp>
        <p:nvSpPr>
          <p:cNvPr id="4" name="Content Placeholder 3"/>
          <p:cNvSpPr txBox="1">
            <a:spLocks noGrp="1"/>
          </p:cNvSpPr>
          <p:nvPr>
            <p:ph idx="1"/>
          </p:nvPr>
        </p:nvSpPr>
        <p:spPr>
          <a:prstGeom prst="rect">
            <a:avLst/>
          </a:prstGeom>
          <a:solidFill>
            <a:schemeClr val="accent6">
              <a:lumMod val="60000"/>
              <a:lumOff val="40000"/>
            </a:schemeClr>
          </a:solidFill>
        </p:spPr>
        <p:txBody>
          <a:bodyPr wrap="square" rtlCol="0">
            <a:spAutoFit/>
          </a:bodyPr>
          <a:lstStyle/>
          <a:p>
            <a:r>
              <a:rPr lang="en-US" sz="1200" b="1" dirty="0">
                <a:latin typeface="Courier New" pitchFamily="49" charset="0"/>
                <a:cs typeface="Courier New" pitchFamily="49" charset="0"/>
              </a:rPr>
              <a:t>I heard so many good things about this place so I was pretty juiced to try it.  I'm from Cali and I heard Shake Shack is comparable to IN-N-OUT and I </a:t>
            </a:r>
            <a:r>
              <a:rPr lang="en-US" sz="1200" b="1" dirty="0" err="1">
                <a:latin typeface="Courier New" pitchFamily="49" charset="0"/>
                <a:cs typeface="Courier New" pitchFamily="49" charset="0"/>
              </a:rPr>
              <a:t>gotta</a:t>
            </a:r>
            <a:r>
              <a:rPr lang="en-US" sz="1200" b="1" dirty="0">
                <a:latin typeface="Courier New" pitchFamily="49" charset="0"/>
                <a:cs typeface="Courier New" pitchFamily="49" charset="0"/>
              </a:rPr>
              <a:t> say,  Shake </a:t>
            </a:r>
            <a:r>
              <a:rPr lang="en-US" sz="1200" b="1" dirty="0" err="1">
                <a:latin typeface="Courier New" pitchFamily="49" charset="0"/>
                <a:cs typeface="Courier New" pitchFamily="49" charset="0"/>
              </a:rPr>
              <a:t>Shake</a:t>
            </a:r>
            <a:r>
              <a:rPr lang="en-US" sz="1200" b="1" dirty="0">
                <a:latin typeface="Courier New" pitchFamily="49" charset="0"/>
                <a:cs typeface="Courier New" pitchFamily="49" charset="0"/>
              </a:rPr>
              <a:t> wins hands down.    Surprisingly, the line was short and we waited about 10 MIN. to order.  I ordered a regular cheeseburger, fries and a black/white shake.  So </a:t>
            </a:r>
            <a:r>
              <a:rPr lang="en-US" sz="1200" b="1" dirty="0" err="1">
                <a:latin typeface="Courier New" pitchFamily="49" charset="0"/>
                <a:cs typeface="Courier New" pitchFamily="49" charset="0"/>
              </a:rPr>
              <a:t>yummerz</a:t>
            </a:r>
            <a:r>
              <a:rPr lang="en-US" sz="1200" b="1" dirty="0">
                <a:latin typeface="Courier New" pitchFamily="49" charset="0"/>
                <a:cs typeface="Courier New" pitchFamily="49" charset="0"/>
              </a:rPr>
              <a:t>.   I love the location too!  It's in the middle of the city and the view is breathtaking.   Definitely one of my favorite places to eat in NYC.</a:t>
            </a:r>
          </a:p>
          <a:p>
            <a:endParaRPr lang="en-US" sz="1200" b="1" dirty="0">
              <a:latin typeface="Courier New" pitchFamily="49" charset="0"/>
              <a:cs typeface="Courier New" pitchFamily="49" charset="0"/>
            </a:endParaRPr>
          </a:p>
          <a:p>
            <a:r>
              <a:rPr lang="en-US" sz="1200" b="1" dirty="0">
                <a:latin typeface="Courier New" pitchFamily="49" charset="0"/>
                <a:cs typeface="Courier New" pitchFamily="49" charset="0"/>
              </a:rPr>
              <a:t>I'm from California and I must say, Shake Shack is better than IN-N-OUT, all day, </a:t>
            </a:r>
            <a:r>
              <a:rPr lang="en-US" sz="1200" b="1" dirty="0" err="1">
                <a:latin typeface="Courier New" pitchFamily="49" charset="0"/>
                <a:cs typeface="Courier New" pitchFamily="49" charset="0"/>
              </a:rPr>
              <a:t>err'day</a:t>
            </a:r>
            <a:r>
              <a:rPr lang="en-US" sz="1200" b="1" dirty="0">
                <a:latin typeface="Courier New" pitchFamily="49" charset="0"/>
                <a:cs typeface="Courier New" pitchFamily="49" charset="0"/>
              </a:rPr>
              <a:t>. </a:t>
            </a:r>
          </a:p>
          <a:p>
            <a:endParaRPr lang="en-US" sz="1200" b="1" dirty="0">
              <a:latin typeface="Courier New" pitchFamily="49" charset="0"/>
              <a:cs typeface="Courier New" pitchFamily="49" charset="0"/>
            </a:endParaRPr>
          </a:p>
          <a:p>
            <a:r>
              <a:rPr lang="en-US" sz="1200" b="1" dirty="0">
                <a:latin typeface="Courier New" pitchFamily="49" charset="0"/>
                <a:cs typeface="Courier New" pitchFamily="49" charset="0"/>
              </a:rPr>
              <a:t>Would I pay $15+ for a burger here? No. But for the price point they are asking for, this is a definite bang for your buck (though for some, the opportunity cost of waiting in line might outweigh the cost savings)  Thankfully, I came in before the lunch swarm descended and I ordered a shake shack (the special burger with the patty + fried cheese &amp;amp; portabella topping) and a coffee milk shake. The beef patty was very juicy and snugly packed within a soft potato roll. On the downside, I could do without the fried portabella-thingy, as the crispy taste conflicted with the juicy, tender burger. How does shake shack compare with in-and-out or 5-guys? I say a very close tie, and I think it comes down to personal </a:t>
            </a:r>
            <a:r>
              <a:rPr lang="en-US" sz="1200" b="1" dirty="0" err="1">
                <a:latin typeface="Courier New" pitchFamily="49" charset="0"/>
                <a:cs typeface="Courier New" pitchFamily="49" charset="0"/>
              </a:rPr>
              <a:t>affliations</a:t>
            </a:r>
            <a:r>
              <a:rPr lang="en-US" sz="1200" b="1" dirty="0">
                <a:latin typeface="Courier New" pitchFamily="49" charset="0"/>
                <a:cs typeface="Courier New" pitchFamily="49" charset="0"/>
              </a:rPr>
              <a:t>. On the shake side, true to its name, the shake was well churned and very thick and luscious. The coffee flavor added a tangy taste and complemented the vanilla shake well.  Situated in an open space in NYC, the open air sitting allows you to munch on your burger while watching people zoom by around the city. It's an oddly calming experience, or perhaps it was the food coma I was slowly falling into. Great place with food at a great price.</a:t>
            </a:r>
          </a:p>
        </p:txBody>
      </p:sp>
    </p:spTree>
    <p:extLst>
      <p:ext uri="{BB962C8B-B14F-4D97-AF65-F5344CB8AC3E}">
        <p14:creationId xmlns:p14="http://schemas.microsoft.com/office/powerpoint/2010/main" val="120681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a:bodyPr>
          <a:lstStyle/>
          <a:p>
            <a:r>
              <a:rPr lang="en-US" dirty="0"/>
              <a:t>First cut</a:t>
            </a:r>
          </a:p>
        </p:txBody>
      </p:sp>
      <p:sp>
        <p:nvSpPr>
          <p:cNvPr id="3" name="Content Placeholder 2"/>
          <p:cNvSpPr>
            <a:spLocks noGrp="1"/>
          </p:cNvSpPr>
          <p:nvPr>
            <p:ph idx="1"/>
          </p:nvPr>
        </p:nvSpPr>
        <p:spPr>
          <a:xfrm>
            <a:off x="228600" y="1224280"/>
            <a:ext cx="8686800" cy="990600"/>
          </a:xfrm>
        </p:spPr>
        <p:txBody>
          <a:bodyPr>
            <a:normAutofit fontScale="77500" lnSpcReduction="20000"/>
          </a:bodyPr>
          <a:lstStyle/>
          <a:p>
            <a:r>
              <a:rPr lang="en-US" dirty="0"/>
              <a:t>Remove punctuation, make into lower case, clear white spaces, </a:t>
            </a:r>
          </a:p>
          <a:p>
            <a:r>
              <a:rPr lang="en-US" altLang="zh-CN" dirty="0"/>
              <a:t>For each business, b</a:t>
            </a:r>
            <a:r>
              <a:rPr lang="en-US" dirty="0"/>
              <a:t>reak into words, keep the most popular words</a:t>
            </a:r>
          </a:p>
        </p:txBody>
      </p:sp>
      <p:sp>
        <p:nvSpPr>
          <p:cNvPr id="4" name="TextBox 3"/>
          <p:cNvSpPr txBox="1"/>
          <p:nvPr/>
        </p:nvSpPr>
        <p:spPr>
          <a:xfrm>
            <a:off x="838200" y="2214880"/>
            <a:ext cx="1926771" cy="4524315"/>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the 27514</a:t>
            </a:r>
          </a:p>
          <a:p>
            <a:r>
              <a:rPr lang="en-US" sz="1200" dirty="0">
                <a:latin typeface="Courier New" pitchFamily="49" charset="0"/>
                <a:cs typeface="Courier New" pitchFamily="49" charset="0"/>
              </a:rPr>
              <a:t>and 14508</a:t>
            </a:r>
          </a:p>
          <a:p>
            <a:r>
              <a:rPr lang="en-US" sz="1200" dirty="0">
                <a:latin typeface="Courier New" pitchFamily="49" charset="0"/>
                <a:cs typeface="Courier New" pitchFamily="49" charset="0"/>
              </a:rPr>
              <a:t>i 13088</a:t>
            </a:r>
          </a:p>
          <a:p>
            <a:r>
              <a:rPr lang="en-US" sz="1200" dirty="0">
                <a:latin typeface="Courier New" pitchFamily="49" charset="0"/>
                <a:cs typeface="Courier New" pitchFamily="49" charset="0"/>
              </a:rPr>
              <a:t>a 12152</a:t>
            </a:r>
          </a:p>
          <a:p>
            <a:r>
              <a:rPr lang="en-US" sz="1200" dirty="0">
                <a:latin typeface="Courier New" pitchFamily="49" charset="0"/>
                <a:cs typeface="Courier New" pitchFamily="49" charset="0"/>
              </a:rPr>
              <a:t>to 10672</a:t>
            </a:r>
          </a:p>
          <a:p>
            <a:r>
              <a:rPr lang="en-US" sz="1200" dirty="0">
                <a:latin typeface="Courier New" pitchFamily="49" charset="0"/>
                <a:cs typeface="Courier New" pitchFamily="49" charset="0"/>
              </a:rPr>
              <a:t>of 8702</a:t>
            </a:r>
          </a:p>
          <a:p>
            <a:r>
              <a:rPr lang="en-US" sz="1200" dirty="0">
                <a:latin typeface="Courier New" pitchFamily="49" charset="0"/>
                <a:cs typeface="Courier New" pitchFamily="49" charset="0"/>
              </a:rPr>
              <a:t>ramen 8518</a:t>
            </a:r>
          </a:p>
          <a:p>
            <a:r>
              <a:rPr lang="en-US" sz="1200" dirty="0">
                <a:latin typeface="Courier New" pitchFamily="49" charset="0"/>
                <a:cs typeface="Courier New" pitchFamily="49" charset="0"/>
              </a:rPr>
              <a:t>was 8274</a:t>
            </a:r>
          </a:p>
          <a:p>
            <a:r>
              <a:rPr lang="en-US" sz="1200" dirty="0">
                <a:latin typeface="Courier New" pitchFamily="49" charset="0"/>
                <a:cs typeface="Courier New" pitchFamily="49" charset="0"/>
              </a:rPr>
              <a:t>is 6835</a:t>
            </a:r>
          </a:p>
          <a:p>
            <a:r>
              <a:rPr lang="en-US" sz="1200" dirty="0">
                <a:latin typeface="Courier New" pitchFamily="49" charset="0"/>
                <a:cs typeface="Courier New" pitchFamily="49" charset="0"/>
              </a:rPr>
              <a:t>it 6802</a:t>
            </a:r>
          </a:p>
          <a:p>
            <a:r>
              <a:rPr lang="en-US" sz="1200" dirty="0">
                <a:latin typeface="Courier New" pitchFamily="49" charset="0"/>
                <a:cs typeface="Courier New" pitchFamily="49" charset="0"/>
              </a:rPr>
              <a:t>in 6402</a:t>
            </a:r>
          </a:p>
          <a:p>
            <a:r>
              <a:rPr lang="en-US" sz="1200" dirty="0">
                <a:latin typeface="Courier New" pitchFamily="49" charset="0"/>
                <a:cs typeface="Courier New" pitchFamily="49" charset="0"/>
              </a:rPr>
              <a:t>for 6145</a:t>
            </a:r>
          </a:p>
          <a:p>
            <a:r>
              <a:rPr lang="en-US" sz="1200" dirty="0">
                <a:latin typeface="Courier New" pitchFamily="49" charset="0"/>
                <a:cs typeface="Courier New" pitchFamily="49" charset="0"/>
              </a:rPr>
              <a:t>but 5254</a:t>
            </a:r>
          </a:p>
          <a:p>
            <a:r>
              <a:rPr lang="en-US" sz="1200" dirty="0">
                <a:latin typeface="Courier New" pitchFamily="49" charset="0"/>
                <a:cs typeface="Courier New" pitchFamily="49" charset="0"/>
              </a:rPr>
              <a:t>that 4540</a:t>
            </a:r>
          </a:p>
          <a:p>
            <a:r>
              <a:rPr lang="en-US" sz="1200" dirty="0">
                <a:latin typeface="Courier New" pitchFamily="49" charset="0"/>
                <a:cs typeface="Courier New" pitchFamily="49" charset="0"/>
              </a:rPr>
              <a:t>you 4366</a:t>
            </a:r>
          </a:p>
          <a:p>
            <a:r>
              <a:rPr lang="en-US" sz="1200" dirty="0">
                <a:latin typeface="Courier New" pitchFamily="49" charset="0"/>
                <a:cs typeface="Courier New" pitchFamily="49" charset="0"/>
              </a:rPr>
              <a:t>with 4181</a:t>
            </a:r>
          </a:p>
          <a:p>
            <a:r>
              <a:rPr lang="en-US" sz="1200" dirty="0">
                <a:latin typeface="Courier New" pitchFamily="49" charset="0"/>
                <a:cs typeface="Courier New" pitchFamily="49" charset="0"/>
              </a:rPr>
              <a:t>pork 4115</a:t>
            </a:r>
          </a:p>
          <a:p>
            <a:r>
              <a:rPr lang="en-US" sz="1200" dirty="0">
                <a:latin typeface="Courier New" pitchFamily="49" charset="0"/>
                <a:cs typeface="Courier New" pitchFamily="49" charset="0"/>
              </a:rPr>
              <a:t>my 3841</a:t>
            </a:r>
          </a:p>
          <a:p>
            <a:r>
              <a:rPr lang="en-US" sz="1200" dirty="0">
                <a:latin typeface="Courier New" pitchFamily="49" charset="0"/>
                <a:cs typeface="Courier New" pitchFamily="49" charset="0"/>
              </a:rPr>
              <a:t>this 3487</a:t>
            </a:r>
          </a:p>
          <a:p>
            <a:r>
              <a:rPr lang="en-US" sz="1200" dirty="0">
                <a:latin typeface="Courier New" pitchFamily="49" charset="0"/>
                <a:cs typeface="Courier New" pitchFamily="49" charset="0"/>
              </a:rPr>
              <a:t>wait 3184</a:t>
            </a:r>
          </a:p>
          <a:p>
            <a:r>
              <a:rPr lang="en-US" sz="1200" dirty="0">
                <a:latin typeface="Courier New" pitchFamily="49" charset="0"/>
                <a:cs typeface="Courier New" pitchFamily="49" charset="0"/>
              </a:rPr>
              <a:t>not 3016</a:t>
            </a:r>
          </a:p>
          <a:p>
            <a:r>
              <a:rPr lang="en-US" sz="1200" dirty="0">
                <a:latin typeface="Courier New" pitchFamily="49" charset="0"/>
                <a:cs typeface="Courier New" pitchFamily="49" charset="0"/>
              </a:rPr>
              <a:t>we 2984</a:t>
            </a:r>
          </a:p>
          <a:p>
            <a:r>
              <a:rPr lang="en-US" sz="1200" dirty="0">
                <a:latin typeface="Courier New" pitchFamily="49" charset="0"/>
                <a:cs typeface="Courier New" pitchFamily="49" charset="0"/>
              </a:rPr>
              <a:t>at 2980</a:t>
            </a:r>
          </a:p>
          <a:p>
            <a:r>
              <a:rPr lang="en-US" sz="1200" dirty="0">
                <a:latin typeface="Courier New" pitchFamily="49" charset="0"/>
                <a:cs typeface="Courier New" pitchFamily="49" charset="0"/>
              </a:rPr>
              <a:t>on 2922</a:t>
            </a:r>
          </a:p>
        </p:txBody>
      </p:sp>
      <p:sp>
        <p:nvSpPr>
          <p:cNvPr id="5" name="TextBox 4"/>
          <p:cNvSpPr txBox="1"/>
          <p:nvPr/>
        </p:nvSpPr>
        <p:spPr>
          <a:xfrm>
            <a:off x="2764971" y="2236651"/>
            <a:ext cx="1828800" cy="4524315"/>
          </a:xfrm>
          <a:prstGeom prst="rect">
            <a:avLst/>
          </a:prstGeom>
          <a:solidFill>
            <a:schemeClr val="accent5">
              <a:lumMod val="40000"/>
              <a:lumOff val="60000"/>
            </a:schemeClr>
          </a:solidFill>
        </p:spPr>
        <p:txBody>
          <a:bodyPr wrap="square" rtlCol="0">
            <a:spAutoFit/>
          </a:bodyPr>
          <a:lstStyle/>
          <a:p>
            <a:r>
              <a:rPr lang="en-US" sz="1200" dirty="0">
                <a:latin typeface="Courier New" pitchFamily="49" charset="0"/>
                <a:cs typeface="Courier New" pitchFamily="49" charset="0"/>
              </a:rPr>
              <a:t>the 16710</a:t>
            </a:r>
          </a:p>
          <a:p>
            <a:r>
              <a:rPr lang="en-US" sz="1200" dirty="0">
                <a:latin typeface="Courier New" pitchFamily="49" charset="0"/>
                <a:cs typeface="Courier New" pitchFamily="49" charset="0"/>
              </a:rPr>
              <a:t>and 9139</a:t>
            </a:r>
          </a:p>
          <a:p>
            <a:r>
              <a:rPr lang="en-US" sz="1200" dirty="0">
                <a:latin typeface="Courier New" pitchFamily="49" charset="0"/>
                <a:cs typeface="Courier New" pitchFamily="49" charset="0"/>
              </a:rPr>
              <a:t>a 8583</a:t>
            </a:r>
          </a:p>
          <a:p>
            <a:r>
              <a:rPr lang="en-US" sz="1200" dirty="0">
                <a:latin typeface="Courier New" pitchFamily="49" charset="0"/>
                <a:cs typeface="Courier New" pitchFamily="49" charset="0"/>
              </a:rPr>
              <a:t>i 8415</a:t>
            </a:r>
          </a:p>
          <a:p>
            <a:r>
              <a:rPr lang="en-US" sz="1200" dirty="0">
                <a:latin typeface="Courier New" pitchFamily="49" charset="0"/>
                <a:cs typeface="Courier New" pitchFamily="49" charset="0"/>
              </a:rPr>
              <a:t>to 7003</a:t>
            </a:r>
          </a:p>
          <a:p>
            <a:r>
              <a:rPr lang="en-US" sz="1200" dirty="0">
                <a:latin typeface="Courier New" pitchFamily="49" charset="0"/>
                <a:cs typeface="Courier New" pitchFamily="49" charset="0"/>
              </a:rPr>
              <a:t>in 5363</a:t>
            </a:r>
          </a:p>
          <a:p>
            <a:r>
              <a:rPr lang="en-US" sz="1200" dirty="0">
                <a:latin typeface="Courier New" pitchFamily="49" charset="0"/>
                <a:cs typeface="Courier New" pitchFamily="49" charset="0"/>
              </a:rPr>
              <a:t>it 4606</a:t>
            </a:r>
          </a:p>
          <a:p>
            <a:r>
              <a:rPr lang="en-US" sz="1200" dirty="0">
                <a:latin typeface="Courier New" pitchFamily="49" charset="0"/>
                <a:cs typeface="Courier New" pitchFamily="49" charset="0"/>
              </a:rPr>
              <a:t>of 4365</a:t>
            </a:r>
          </a:p>
          <a:p>
            <a:r>
              <a:rPr lang="en-US" sz="1200" dirty="0">
                <a:latin typeface="Courier New" pitchFamily="49" charset="0"/>
                <a:cs typeface="Courier New" pitchFamily="49" charset="0"/>
              </a:rPr>
              <a:t>is 4340</a:t>
            </a:r>
          </a:p>
          <a:p>
            <a:r>
              <a:rPr lang="en-US" sz="1200" dirty="0">
                <a:latin typeface="Courier New" pitchFamily="49" charset="0"/>
                <a:cs typeface="Courier New" pitchFamily="49" charset="0"/>
              </a:rPr>
              <a:t>burger 432</a:t>
            </a:r>
          </a:p>
          <a:p>
            <a:r>
              <a:rPr lang="en-US" sz="1200" dirty="0">
                <a:latin typeface="Courier New" pitchFamily="49" charset="0"/>
                <a:cs typeface="Courier New" pitchFamily="49" charset="0"/>
              </a:rPr>
              <a:t>was 4070</a:t>
            </a:r>
          </a:p>
          <a:p>
            <a:r>
              <a:rPr lang="en-US" sz="1200" dirty="0">
                <a:latin typeface="Courier New" pitchFamily="49" charset="0"/>
                <a:cs typeface="Courier New" pitchFamily="49" charset="0"/>
              </a:rPr>
              <a:t>for 3441</a:t>
            </a:r>
          </a:p>
          <a:p>
            <a:r>
              <a:rPr lang="en-US" sz="1200" dirty="0">
                <a:latin typeface="Courier New" pitchFamily="49" charset="0"/>
                <a:cs typeface="Courier New" pitchFamily="49" charset="0"/>
              </a:rPr>
              <a:t>but 3284</a:t>
            </a:r>
          </a:p>
          <a:p>
            <a:r>
              <a:rPr lang="en-US" sz="1200" dirty="0">
                <a:latin typeface="Courier New" pitchFamily="49" charset="0"/>
                <a:cs typeface="Courier New" pitchFamily="49" charset="0"/>
              </a:rPr>
              <a:t>shack 3278</a:t>
            </a:r>
          </a:p>
          <a:p>
            <a:r>
              <a:rPr lang="en-US" sz="1200" dirty="0">
                <a:latin typeface="Courier New" pitchFamily="49" charset="0"/>
                <a:cs typeface="Courier New" pitchFamily="49" charset="0"/>
              </a:rPr>
              <a:t>shake 3172</a:t>
            </a:r>
          </a:p>
          <a:p>
            <a:r>
              <a:rPr lang="en-US" sz="1200" dirty="0">
                <a:latin typeface="Courier New" pitchFamily="49" charset="0"/>
                <a:cs typeface="Courier New" pitchFamily="49" charset="0"/>
              </a:rPr>
              <a:t>that 3005</a:t>
            </a:r>
          </a:p>
          <a:p>
            <a:r>
              <a:rPr lang="en-US" sz="1200" dirty="0">
                <a:latin typeface="Courier New" pitchFamily="49" charset="0"/>
                <a:cs typeface="Courier New" pitchFamily="49" charset="0"/>
              </a:rPr>
              <a:t>you 2985</a:t>
            </a:r>
          </a:p>
          <a:p>
            <a:r>
              <a:rPr lang="en-US" sz="1200" dirty="0">
                <a:latin typeface="Courier New" pitchFamily="49" charset="0"/>
                <a:cs typeface="Courier New" pitchFamily="49" charset="0"/>
              </a:rPr>
              <a:t>my 2514</a:t>
            </a:r>
          </a:p>
          <a:p>
            <a:r>
              <a:rPr lang="en-US" sz="1200" dirty="0">
                <a:latin typeface="Courier New" pitchFamily="49" charset="0"/>
                <a:cs typeface="Courier New" pitchFamily="49" charset="0"/>
              </a:rPr>
              <a:t>line 2389</a:t>
            </a:r>
          </a:p>
          <a:p>
            <a:r>
              <a:rPr lang="en-US" sz="1200" dirty="0">
                <a:latin typeface="Courier New" pitchFamily="49" charset="0"/>
                <a:cs typeface="Courier New" pitchFamily="49" charset="0"/>
              </a:rPr>
              <a:t>this 2242</a:t>
            </a:r>
          </a:p>
          <a:p>
            <a:r>
              <a:rPr lang="en-US" sz="1200" dirty="0">
                <a:latin typeface="Courier New" pitchFamily="49" charset="0"/>
                <a:cs typeface="Courier New" pitchFamily="49" charset="0"/>
              </a:rPr>
              <a:t>fries 2240</a:t>
            </a:r>
          </a:p>
          <a:p>
            <a:r>
              <a:rPr lang="en-US" sz="1200" dirty="0">
                <a:latin typeface="Courier New" pitchFamily="49" charset="0"/>
                <a:cs typeface="Courier New" pitchFamily="49" charset="0"/>
              </a:rPr>
              <a:t>on 2204</a:t>
            </a:r>
          </a:p>
          <a:p>
            <a:r>
              <a:rPr lang="en-US" sz="1200" dirty="0">
                <a:latin typeface="Courier New" pitchFamily="49" charset="0"/>
                <a:cs typeface="Courier New" pitchFamily="49" charset="0"/>
              </a:rPr>
              <a:t>are 2142</a:t>
            </a:r>
          </a:p>
          <a:p>
            <a:r>
              <a:rPr lang="en-US" sz="1200" dirty="0">
                <a:latin typeface="Courier New" pitchFamily="49" charset="0"/>
                <a:cs typeface="Courier New" pitchFamily="49" charset="0"/>
              </a:rPr>
              <a:t>with 2095</a:t>
            </a:r>
          </a:p>
        </p:txBody>
      </p:sp>
      <p:sp>
        <p:nvSpPr>
          <p:cNvPr id="6" name="TextBox 5"/>
          <p:cNvSpPr txBox="1"/>
          <p:nvPr/>
        </p:nvSpPr>
        <p:spPr>
          <a:xfrm>
            <a:off x="4441371" y="2236651"/>
            <a:ext cx="1752600" cy="4524315"/>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the 16010</a:t>
            </a:r>
          </a:p>
          <a:p>
            <a:r>
              <a:rPr lang="en-US" sz="1200" dirty="0">
                <a:latin typeface="Courier New" pitchFamily="49" charset="0"/>
                <a:cs typeface="Courier New" pitchFamily="49" charset="0"/>
              </a:rPr>
              <a:t>and 9504</a:t>
            </a:r>
          </a:p>
          <a:p>
            <a:r>
              <a:rPr lang="en-US" sz="1200" dirty="0">
                <a:latin typeface="Courier New" pitchFamily="49" charset="0"/>
                <a:cs typeface="Courier New" pitchFamily="49" charset="0"/>
              </a:rPr>
              <a:t>i 7966</a:t>
            </a:r>
          </a:p>
          <a:p>
            <a:r>
              <a:rPr lang="en-US" sz="1200" dirty="0">
                <a:latin typeface="Courier New" pitchFamily="49" charset="0"/>
                <a:cs typeface="Courier New" pitchFamily="49" charset="0"/>
              </a:rPr>
              <a:t>to 6524</a:t>
            </a:r>
          </a:p>
          <a:p>
            <a:r>
              <a:rPr lang="en-US" sz="1200" dirty="0">
                <a:latin typeface="Courier New" pitchFamily="49" charset="0"/>
                <a:cs typeface="Courier New" pitchFamily="49" charset="0"/>
              </a:rPr>
              <a:t>a 6370</a:t>
            </a:r>
          </a:p>
          <a:p>
            <a:r>
              <a:rPr lang="en-US" sz="1200" dirty="0">
                <a:latin typeface="Courier New" pitchFamily="49" charset="0"/>
                <a:cs typeface="Courier New" pitchFamily="49" charset="0"/>
              </a:rPr>
              <a:t>it 5169</a:t>
            </a:r>
          </a:p>
          <a:p>
            <a:r>
              <a:rPr lang="en-US" sz="1200" dirty="0">
                <a:latin typeface="Courier New" pitchFamily="49" charset="0"/>
                <a:cs typeface="Courier New" pitchFamily="49" charset="0"/>
              </a:rPr>
              <a:t>of 5159</a:t>
            </a:r>
          </a:p>
          <a:p>
            <a:r>
              <a:rPr lang="en-US" sz="1200" dirty="0">
                <a:latin typeface="Courier New" pitchFamily="49" charset="0"/>
                <a:cs typeface="Courier New" pitchFamily="49" charset="0"/>
              </a:rPr>
              <a:t>is 4519</a:t>
            </a:r>
          </a:p>
          <a:p>
            <a:r>
              <a:rPr lang="en-US" sz="1200" dirty="0">
                <a:latin typeface="Courier New" pitchFamily="49" charset="0"/>
                <a:cs typeface="Courier New" pitchFamily="49" charset="0"/>
              </a:rPr>
              <a:t>sauce 4020</a:t>
            </a:r>
          </a:p>
          <a:p>
            <a:r>
              <a:rPr lang="en-US" sz="1200" dirty="0">
                <a:latin typeface="Courier New" pitchFamily="49" charset="0"/>
                <a:cs typeface="Courier New" pitchFamily="49" charset="0"/>
              </a:rPr>
              <a:t>in 3951</a:t>
            </a:r>
          </a:p>
          <a:p>
            <a:r>
              <a:rPr lang="en-US" sz="1200" dirty="0">
                <a:latin typeface="Courier New" pitchFamily="49" charset="0"/>
                <a:cs typeface="Courier New" pitchFamily="49" charset="0"/>
              </a:rPr>
              <a:t>this 3519</a:t>
            </a:r>
          </a:p>
          <a:p>
            <a:r>
              <a:rPr lang="en-US" sz="1200" dirty="0">
                <a:latin typeface="Courier New" pitchFamily="49" charset="0"/>
                <a:cs typeface="Courier New" pitchFamily="49" charset="0"/>
              </a:rPr>
              <a:t>was 3453</a:t>
            </a:r>
          </a:p>
          <a:p>
            <a:r>
              <a:rPr lang="en-US" sz="1200" dirty="0">
                <a:latin typeface="Courier New" pitchFamily="49" charset="0"/>
                <a:cs typeface="Courier New" pitchFamily="49" charset="0"/>
              </a:rPr>
              <a:t>for 3327</a:t>
            </a:r>
          </a:p>
          <a:p>
            <a:r>
              <a:rPr lang="en-US" sz="1200" dirty="0">
                <a:latin typeface="Courier New" pitchFamily="49" charset="0"/>
                <a:cs typeface="Courier New" pitchFamily="49" charset="0"/>
              </a:rPr>
              <a:t>you 3220</a:t>
            </a:r>
          </a:p>
          <a:p>
            <a:r>
              <a:rPr lang="en-US" sz="1200" dirty="0">
                <a:latin typeface="Courier New" pitchFamily="49" charset="0"/>
                <a:cs typeface="Courier New" pitchFamily="49" charset="0"/>
              </a:rPr>
              <a:t>that 2769</a:t>
            </a:r>
          </a:p>
          <a:p>
            <a:r>
              <a:rPr lang="en-US" sz="1200" dirty="0">
                <a:latin typeface="Courier New" pitchFamily="49" charset="0"/>
                <a:cs typeface="Courier New" pitchFamily="49" charset="0"/>
              </a:rPr>
              <a:t>but 2590</a:t>
            </a:r>
          </a:p>
          <a:p>
            <a:r>
              <a:rPr lang="en-US" sz="1200" dirty="0">
                <a:latin typeface="Courier New" pitchFamily="49" charset="0"/>
                <a:cs typeface="Courier New" pitchFamily="49" charset="0"/>
              </a:rPr>
              <a:t>food 2497</a:t>
            </a:r>
          </a:p>
          <a:p>
            <a:r>
              <a:rPr lang="en-US" sz="1200" dirty="0">
                <a:latin typeface="Courier New" pitchFamily="49" charset="0"/>
                <a:cs typeface="Courier New" pitchFamily="49" charset="0"/>
              </a:rPr>
              <a:t>on 2350</a:t>
            </a:r>
          </a:p>
          <a:p>
            <a:r>
              <a:rPr lang="en-US" sz="1200" dirty="0">
                <a:latin typeface="Courier New" pitchFamily="49" charset="0"/>
                <a:cs typeface="Courier New" pitchFamily="49" charset="0"/>
              </a:rPr>
              <a:t>my 2311</a:t>
            </a:r>
          </a:p>
          <a:p>
            <a:r>
              <a:rPr lang="en-US" sz="1200" dirty="0">
                <a:latin typeface="Courier New" pitchFamily="49" charset="0"/>
                <a:cs typeface="Courier New" pitchFamily="49" charset="0"/>
              </a:rPr>
              <a:t>cart 2236</a:t>
            </a:r>
          </a:p>
          <a:p>
            <a:r>
              <a:rPr lang="en-US" sz="1200" dirty="0">
                <a:latin typeface="Courier New" pitchFamily="49" charset="0"/>
                <a:cs typeface="Courier New" pitchFamily="49" charset="0"/>
              </a:rPr>
              <a:t>chicken 2220</a:t>
            </a:r>
          </a:p>
          <a:p>
            <a:r>
              <a:rPr lang="en-US" sz="1200" dirty="0">
                <a:latin typeface="Courier New" pitchFamily="49" charset="0"/>
                <a:cs typeface="Courier New" pitchFamily="49" charset="0"/>
              </a:rPr>
              <a:t>with 2195</a:t>
            </a:r>
          </a:p>
          <a:p>
            <a:r>
              <a:rPr lang="en-US" sz="1200" dirty="0">
                <a:latin typeface="Courier New" pitchFamily="49" charset="0"/>
                <a:cs typeface="Courier New" pitchFamily="49" charset="0"/>
              </a:rPr>
              <a:t>rice 2049</a:t>
            </a:r>
          </a:p>
          <a:p>
            <a:r>
              <a:rPr lang="en-US" sz="1200" dirty="0">
                <a:latin typeface="Courier New" pitchFamily="49" charset="0"/>
                <a:cs typeface="Courier New" pitchFamily="49" charset="0"/>
              </a:rPr>
              <a:t>so 1825</a:t>
            </a:r>
          </a:p>
        </p:txBody>
      </p:sp>
      <p:sp>
        <p:nvSpPr>
          <p:cNvPr id="7" name="TextBox 6"/>
          <p:cNvSpPr txBox="1"/>
          <p:nvPr/>
        </p:nvSpPr>
        <p:spPr>
          <a:xfrm>
            <a:off x="6117771" y="2236651"/>
            <a:ext cx="1600200" cy="4524315"/>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the 14241</a:t>
            </a:r>
          </a:p>
          <a:p>
            <a:r>
              <a:rPr lang="en-US" sz="1200" dirty="0">
                <a:latin typeface="Courier New" pitchFamily="49" charset="0"/>
                <a:cs typeface="Courier New" pitchFamily="49" charset="0"/>
              </a:rPr>
              <a:t>and 8237</a:t>
            </a:r>
          </a:p>
          <a:p>
            <a:r>
              <a:rPr lang="en-US" sz="1200" dirty="0">
                <a:latin typeface="Courier New" pitchFamily="49" charset="0"/>
                <a:cs typeface="Courier New" pitchFamily="49" charset="0"/>
              </a:rPr>
              <a:t>a 8182</a:t>
            </a:r>
          </a:p>
          <a:p>
            <a:r>
              <a:rPr lang="en-US" sz="1200" dirty="0">
                <a:latin typeface="Courier New" pitchFamily="49" charset="0"/>
                <a:cs typeface="Courier New" pitchFamily="49" charset="0"/>
              </a:rPr>
              <a:t>i 7001</a:t>
            </a:r>
          </a:p>
          <a:p>
            <a:r>
              <a:rPr lang="en-US" sz="1200" dirty="0">
                <a:latin typeface="Courier New" pitchFamily="49" charset="0"/>
                <a:cs typeface="Courier New" pitchFamily="49" charset="0"/>
              </a:rPr>
              <a:t>to 6727</a:t>
            </a:r>
          </a:p>
          <a:p>
            <a:r>
              <a:rPr lang="en-US" sz="1200" dirty="0">
                <a:latin typeface="Courier New" pitchFamily="49" charset="0"/>
                <a:cs typeface="Courier New" pitchFamily="49" charset="0"/>
              </a:rPr>
              <a:t>of 4874</a:t>
            </a:r>
          </a:p>
          <a:p>
            <a:r>
              <a:rPr lang="en-US" sz="1200" dirty="0">
                <a:latin typeface="Courier New" pitchFamily="49" charset="0"/>
                <a:cs typeface="Courier New" pitchFamily="49" charset="0"/>
              </a:rPr>
              <a:t>you 4515</a:t>
            </a:r>
          </a:p>
          <a:p>
            <a:r>
              <a:rPr lang="en-US" sz="1200" dirty="0">
                <a:latin typeface="Courier New" pitchFamily="49" charset="0"/>
                <a:cs typeface="Courier New" pitchFamily="49" charset="0"/>
              </a:rPr>
              <a:t>it 4308</a:t>
            </a:r>
          </a:p>
          <a:p>
            <a:r>
              <a:rPr lang="en-US" sz="1200" dirty="0">
                <a:latin typeface="Courier New" pitchFamily="49" charset="0"/>
                <a:cs typeface="Courier New" pitchFamily="49" charset="0"/>
              </a:rPr>
              <a:t>is 4016</a:t>
            </a:r>
          </a:p>
          <a:p>
            <a:r>
              <a:rPr lang="en-US" sz="1200" dirty="0">
                <a:latin typeface="Courier New" pitchFamily="49" charset="0"/>
                <a:cs typeface="Courier New" pitchFamily="49" charset="0"/>
              </a:rPr>
              <a:t>was 3791</a:t>
            </a:r>
          </a:p>
          <a:p>
            <a:r>
              <a:rPr lang="en-US" sz="1200" dirty="0">
                <a:latin typeface="Courier New" pitchFamily="49" charset="0"/>
                <a:cs typeface="Courier New" pitchFamily="49" charset="0"/>
              </a:rPr>
              <a:t>pastrami 3748</a:t>
            </a:r>
          </a:p>
          <a:p>
            <a:r>
              <a:rPr lang="en-US" sz="1200" dirty="0">
                <a:latin typeface="Courier New" pitchFamily="49" charset="0"/>
                <a:cs typeface="Courier New" pitchFamily="49" charset="0"/>
              </a:rPr>
              <a:t>in 3508</a:t>
            </a:r>
          </a:p>
          <a:p>
            <a:r>
              <a:rPr lang="en-US" sz="1200" dirty="0">
                <a:latin typeface="Courier New" pitchFamily="49" charset="0"/>
                <a:cs typeface="Courier New" pitchFamily="49" charset="0"/>
              </a:rPr>
              <a:t>for 3424</a:t>
            </a:r>
          </a:p>
          <a:p>
            <a:r>
              <a:rPr lang="en-US" sz="1200" dirty="0">
                <a:latin typeface="Courier New" pitchFamily="49" charset="0"/>
                <a:cs typeface="Courier New" pitchFamily="49" charset="0"/>
              </a:rPr>
              <a:t>sandwich 2928</a:t>
            </a:r>
          </a:p>
          <a:p>
            <a:r>
              <a:rPr lang="en-US" sz="1200" dirty="0">
                <a:latin typeface="Courier New" pitchFamily="49" charset="0"/>
                <a:cs typeface="Courier New" pitchFamily="49" charset="0"/>
              </a:rPr>
              <a:t>that 2728</a:t>
            </a:r>
          </a:p>
          <a:p>
            <a:r>
              <a:rPr lang="en-US" sz="1200" dirty="0">
                <a:latin typeface="Courier New" pitchFamily="49" charset="0"/>
                <a:cs typeface="Courier New" pitchFamily="49" charset="0"/>
              </a:rPr>
              <a:t>but 2715</a:t>
            </a:r>
          </a:p>
          <a:p>
            <a:r>
              <a:rPr lang="en-US" sz="1200" dirty="0">
                <a:latin typeface="Courier New" pitchFamily="49" charset="0"/>
                <a:cs typeface="Courier New" pitchFamily="49" charset="0"/>
              </a:rPr>
              <a:t>on 2247</a:t>
            </a:r>
          </a:p>
          <a:p>
            <a:r>
              <a:rPr lang="en-US" sz="1200" dirty="0">
                <a:latin typeface="Courier New" pitchFamily="49" charset="0"/>
                <a:cs typeface="Courier New" pitchFamily="49" charset="0"/>
              </a:rPr>
              <a:t>this 2099</a:t>
            </a:r>
          </a:p>
          <a:p>
            <a:r>
              <a:rPr lang="en-US" sz="1200" dirty="0">
                <a:latin typeface="Courier New" pitchFamily="49" charset="0"/>
                <a:cs typeface="Courier New" pitchFamily="49" charset="0"/>
              </a:rPr>
              <a:t>my 2064</a:t>
            </a:r>
          </a:p>
          <a:p>
            <a:r>
              <a:rPr lang="en-US" sz="1200" dirty="0">
                <a:latin typeface="Courier New" pitchFamily="49" charset="0"/>
                <a:cs typeface="Courier New" pitchFamily="49" charset="0"/>
              </a:rPr>
              <a:t>with 2040</a:t>
            </a:r>
          </a:p>
          <a:p>
            <a:r>
              <a:rPr lang="en-US" sz="1200" dirty="0">
                <a:latin typeface="Courier New" pitchFamily="49" charset="0"/>
                <a:cs typeface="Courier New" pitchFamily="49" charset="0"/>
              </a:rPr>
              <a:t>not 1655</a:t>
            </a:r>
          </a:p>
          <a:p>
            <a:r>
              <a:rPr lang="en-US" sz="1200" dirty="0">
                <a:latin typeface="Courier New" pitchFamily="49" charset="0"/>
                <a:cs typeface="Courier New" pitchFamily="49" charset="0"/>
              </a:rPr>
              <a:t>your 1622</a:t>
            </a:r>
          </a:p>
          <a:p>
            <a:r>
              <a:rPr lang="en-US" sz="1200" dirty="0">
                <a:latin typeface="Courier New" pitchFamily="49" charset="0"/>
                <a:cs typeface="Courier New" pitchFamily="49" charset="0"/>
              </a:rPr>
              <a:t>so 1610</a:t>
            </a:r>
          </a:p>
          <a:p>
            <a:r>
              <a:rPr lang="en-US" sz="1200" dirty="0">
                <a:latin typeface="Courier New" pitchFamily="49" charset="0"/>
                <a:cs typeface="Courier New" pitchFamily="49" charset="0"/>
              </a:rPr>
              <a:t>have 1585</a:t>
            </a:r>
          </a:p>
        </p:txBody>
      </p:sp>
      <p:sp>
        <p:nvSpPr>
          <p:cNvPr id="8" name="TextBox 7">
            <a:extLst>
              <a:ext uri="{FF2B5EF4-FFF2-40B4-BE49-F238E27FC236}">
                <a16:creationId xmlns:a16="http://schemas.microsoft.com/office/drawing/2014/main" id="{56BD6634-24DF-47E8-83C3-1709F3334A99}"/>
              </a:ext>
            </a:extLst>
          </p:cNvPr>
          <p:cNvSpPr txBox="1"/>
          <p:nvPr/>
        </p:nvSpPr>
        <p:spPr>
          <a:xfrm>
            <a:off x="4082093" y="5560367"/>
            <a:ext cx="3637534" cy="461665"/>
          </a:xfrm>
          <a:prstGeom prst="rect">
            <a:avLst/>
          </a:prstGeom>
          <a:solidFill>
            <a:srgbClr val="FFFF00"/>
          </a:solidFill>
        </p:spPr>
        <p:txBody>
          <a:bodyPr wrap="none" rtlCol="0">
            <a:spAutoFit/>
          </a:bodyPr>
          <a:lstStyle/>
          <a:p>
            <a:r>
              <a:rPr lang="en-US" sz="2400" b="1" dirty="0"/>
              <a:t>What can you observe?</a:t>
            </a:r>
            <a:endParaRPr lang="en-US" sz="2400" b="1" dirty="0">
              <a:solidFill>
                <a:srgbClr val="FF0000"/>
              </a:solidFill>
            </a:endParaRPr>
          </a:p>
        </p:txBody>
      </p:sp>
    </p:spTree>
    <p:extLst>
      <p:ext uri="{BB962C8B-B14F-4D97-AF65-F5344CB8AC3E}">
        <p14:creationId xmlns:p14="http://schemas.microsoft.com/office/powerpoint/2010/main" val="15784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1832"/>
          </a:xfrm>
        </p:spPr>
        <p:txBody>
          <a:bodyPr>
            <a:normAutofit/>
          </a:bodyPr>
          <a:lstStyle/>
          <a:p>
            <a:r>
              <a:rPr lang="en-US" dirty="0"/>
              <a:t>First cut</a:t>
            </a:r>
          </a:p>
        </p:txBody>
      </p:sp>
      <p:sp>
        <p:nvSpPr>
          <p:cNvPr id="4" name="TextBox 3"/>
          <p:cNvSpPr txBox="1"/>
          <p:nvPr/>
        </p:nvSpPr>
        <p:spPr>
          <a:xfrm>
            <a:off x="780869" y="2264230"/>
            <a:ext cx="1926771" cy="4524315"/>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the 27514</a:t>
            </a:r>
          </a:p>
          <a:p>
            <a:r>
              <a:rPr lang="en-US" sz="1200" dirty="0">
                <a:latin typeface="Courier New" pitchFamily="49" charset="0"/>
                <a:cs typeface="Courier New" pitchFamily="49" charset="0"/>
              </a:rPr>
              <a:t>and 14508</a:t>
            </a:r>
          </a:p>
          <a:p>
            <a:r>
              <a:rPr lang="en-US" sz="1200" dirty="0">
                <a:latin typeface="Courier New" pitchFamily="49" charset="0"/>
                <a:cs typeface="Courier New" pitchFamily="49" charset="0"/>
              </a:rPr>
              <a:t>i 13088</a:t>
            </a:r>
          </a:p>
          <a:p>
            <a:r>
              <a:rPr lang="en-US" sz="1200" dirty="0">
                <a:latin typeface="Courier New" pitchFamily="49" charset="0"/>
                <a:cs typeface="Courier New" pitchFamily="49" charset="0"/>
              </a:rPr>
              <a:t>a 12152</a:t>
            </a:r>
          </a:p>
          <a:p>
            <a:r>
              <a:rPr lang="en-US" sz="1200" dirty="0">
                <a:latin typeface="Courier New" pitchFamily="49" charset="0"/>
                <a:cs typeface="Courier New" pitchFamily="49" charset="0"/>
              </a:rPr>
              <a:t>to 10672</a:t>
            </a:r>
          </a:p>
          <a:p>
            <a:r>
              <a:rPr lang="en-US" sz="1200" dirty="0">
                <a:latin typeface="Courier New" pitchFamily="49" charset="0"/>
                <a:cs typeface="Courier New" pitchFamily="49" charset="0"/>
              </a:rPr>
              <a:t>of 8702</a:t>
            </a:r>
          </a:p>
          <a:p>
            <a:r>
              <a:rPr lang="en-US" sz="1200" b="1" dirty="0">
                <a:solidFill>
                  <a:srgbClr val="FF0000"/>
                </a:solidFill>
                <a:latin typeface="Courier New" pitchFamily="49" charset="0"/>
                <a:cs typeface="Courier New" pitchFamily="49" charset="0"/>
              </a:rPr>
              <a:t>ramen 8518</a:t>
            </a:r>
          </a:p>
          <a:p>
            <a:r>
              <a:rPr lang="en-US" sz="1200" dirty="0">
                <a:latin typeface="Courier New" pitchFamily="49" charset="0"/>
                <a:cs typeface="Courier New" pitchFamily="49" charset="0"/>
              </a:rPr>
              <a:t>was 8274</a:t>
            </a:r>
          </a:p>
          <a:p>
            <a:r>
              <a:rPr lang="en-US" sz="1200" dirty="0">
                <a:latin typeface="Courier New" pitchFamily="49" charset="0"/>
                <a:cs typeface="Courier New" pitchFamily="49" charset="0"/>
              </a:rPr>
              <a:t>is 6835</a:t>
            </a:r>
          </a:p>
          <a:p>
            <a:r>
              <a:rPr lang="en-US" sz="1200" dirty="0">
                <a:latin typeface="Courier New" pitchFamily="49" charset="0"/>
                <a:cs typeface="Courier New" pitchFamily="49" charset="0"/>
              </a:rPr>
              <a:t>it 6802</a:t>
            </a:r>
          </a:p>
          <a:p>
            <a:r>
              <a:rPr lang="en-US" sz="1200" dirty="0">
                <a:latin typeface="Courier New" pitchFamily="49" charset="0"/>
                <a:cs typeface="Courier New" pitchFamily="49" charset="0"/>
              </a:rPr>
              <a:t>in 6402</a:t>
            </a:r>
          </a:p>
          <a:p>
            <a:r>
              <a:rPr lang="en-US" sz="1200" dirty="0">
                <a:latin typeface="Courier New" pitchFamily="49" charset="0"/>
                <a:cs typeface="Courier New" pitchFamily="49" charset="0"/>
              </a:rPr>
              <a:t>for 6145</a:t>
            </a:r>
          </a:p>
          <a:p>
            <a:r>
              <a:rPr lang="en-US" sz="1200" dirty="0">
                <a:latin typeface="Courier New" pitchFamily="49" charset="0"/>
                <a:cs typeface="Courier New" pitchFamily="49" charset="0"/>
              </a:rPr>
              <a:t>but 5254</a:t>
            </a:r>
          </a:p>
          <a:p>
            <a:r>
              <a:rPr lang="en-US" sz="1200" dirty="0">
                <a:latin typeface="Courier New" pitchFamily="49" charset="0"/>
                <a:cs typeface="Courier New" pitchFamily="49" charset="0"/>
              </a:rPr>
              <a:t>that 4540</a:t>
            </a:r>
          </a:p>
          <a:p>
            <a:r>
              <a:rPr lang="en-US" sz="1200" dirty="0">
                <a:latin typeface="Courier New" pitchFamily="49" charset="0"/>
                <a:cs typeface="Courier New" pitchFamily="49" charset="0"/>
              </a:rPr>
              <a:t>you 4366</a:t>
            </a:r>
          </a:p>
          <a:p>
            <a:r>
              <a:rPr lang="en-US" sz="1200" dirty="0">
                <a:latin typeface="Courier New" pitchFamily="49" charset="0"/>
                <a:cs typeface="Courier New" pitchFamily="49" charset="0"/>
              </a:rPr>
              <a:t>with 4181</a:t>
            </a:r>
          </a:p>
          <a:p>
            <a:r>
              <a:rPr lang="en-US" sz="1200" b="1" dirty="0">
                <a:solidFill>
                  <a:srgbClr val="FF0000"/>
                </a:solidFill>
                <a:latin typeface="Courier New" pitchFamily="49" charset="0"/>
                <a:cs typeface="Courier New" pitchFamily="49" charset="0"/>
              </a:rPr>
              <a:t>pork 4115</a:t>
            </a:r>
          </a:p>
          <a:p>
            <a:r>
              <a:rPr lang="en-US" sz="1200" dirty="0">
                <a:latin typeface="Courier New" pitchFamily="49" charset="0"/>
                <a:cs typeface="Courier New" pitchFamily="49" charset="0"/>
              </a:rPr>
              <a:t>my 3841</a:t>
            </a:r>
          </a:p>
          <a:p>
            <a:r>
              <a:rPr lang="en-US" sz="1200" dirty="0">
                <a:latin typeface="Courier New" pitchFamily="49" charset="0"/>
                <a:cs typeface="Courier New" pitchFamily="49" charset="0"/>
              </a:rPr>
              <a:t>this 3487</a:t>
            </a:r>
          </a:p>
          <a:p>
            <a:r>
              <a:rPr lang="en-US" sz="1200" dirty="0">
                <a:latin typeface="Courier New" pitchFamily="49" charset="0"/>
                <a:cs typeface="Courier New" pitchFamily="49" charset="0"/>
              </a:rPr>
              <a:t>wait 3184</a:t>
            </a:r>
          </a:p>
          <a:p>
            <a:r>
              <a:rPr lang="en-US" sz="1200" dirty="0">
                <a:latin typeface="Courier New" pitchFamily="49" charset="0"/>
                <a:cs typeface="Courier New" pitchFamily="49" charset="0"/>
              </a:rPr>
              <a:t>not 3016</a:t>
            </a:r>
          </a:p>
          <a:p>
            <a:r>
              <a:rPr lang="en-US" sz="1200" dirty="0">
                <a:latin typeface="Courier New" pitchFamily="49" charset="0"/>
                <a:cs typeface="Courier New" pitchFamily="49" charset="0"/>
              </a:rPr>
              <a:t>we 2984</a:t>
            </a:r>
          </a:p>
          <a:p>
            <a:r>
              <a:rPr lang="en-US" sz="1200" dirty="0">
                <a:latin typeface="Courier New" pitchFamily="49" charset="0"/>
                <a:cs typeface="Courier New" pitchFamily="49" charset="0"/>
              </a:rPr>
              <a:t>at 2980</a:t>
            </a:r>
          </a:p>
          <a:p>
            <a:r>
              <a:rPr lang="en-US" sz="1200" dirty="0">
                <a:latin typeface="Courier New" pitchFamily="49" charset="0"/>
                <a:cs typeface="Courier New" pitchFamily="49" charset="0"/>
              </a:rPr>
              <a:t>on 2922</a:t>
            </a:r>
          </a:p>
        </p:txBody>
      </p:sp>
      <p:sp>
        <p:nvSpPr>
          <p:cNvPr id="5" name="TextBox 4"/>
          <p:cNvSpPr txBox="1"/>
          <p:nvPr/>
        </p:nvSpPr>
        <p:spPr>
          <a:xfrm>
            <a:off x="2566125" y="2220687"/>
            <a:ext cx="1828800" cy="4524315"/>
          </a:xfrm>
          <a:prstGeom prst="rect">
            <a:avLst/>
          </a:prstGeom>
          <a:solidFill>
            <a:schemeClr val="accent5">
              <a:lumMod val="40000"/>
              <a:lumOff val="60000"/>
            </a:schemeClr>
          </a:solidFill>
        </p:spPr>
        <p:txBody>
          <a:bodyPr wrap="square" rtlCol="0">
            <a:spAutoFit/>
          </a:bodyPr>
          <a:lstStyle/>
          <a:p>
            <a:r>
              <a:rPr lang="en-US" sz="1200" dirty="0">
                <a:latin typeface="Courier New" pitchFamily="49" charset="0"/>
                <a:cs typeface="Courier New" pitchFamily="49" charset="0"/>
              </a:rPr>
              <a:t>the 16710</a:t>
            </a:r>
          </a:p>
          <a:p>
            <a:r>
              <a:rPr lang="en-US" sz="1200" dirty="0">
                <a:latin typeface="Courier New" pitchFamily="49" charset="0"/>
                <a:cs typeface="Courier New" pitchFamily="49" charset="0"/>
              </a:rPr>
              <a:t>and 9139</a:t>
            </a:r>
          </a:p>
          <a:p>
            <a:r>
              <a:rPr lang="en-US" sz="1200" dirty="0">
                <a:latin typeface="Courier New" pitchFamily="49" charset="0"/>
                <a:cs typeface="Courier New" pitchFamily="49" charset="0"/>
              </a:rPr>
              <a:t>a 8583</a:t>
            </a:r>
          </a:p>
          <a:p>
            <a:r>
              <a:rPr lang="en-US" sz="1200" dirty="0">
                <a:latin typeface="Courier New" pitchFamily="49" charset="0"/>
                <a:cs typeface="Courier New" pitchFamily="49" charset="0"/>
              </a:rPr>
              <a:t>i 8415</a:t>
            </a:r>
          </a:p>
          <a:p>
            <a:r>
              <a:rPr lang="en-US" sz="1200" dirty="0">
                <a:latin typeface="Courier New" pitchFamily="49" charset="0"/>
                <a:cs typeface="Courier New" pitchFamily="49" charset="0"/>
              </a:rPr>
              <a:t>to 7003</a:t>
            </a:r>
          </a:p>
          <a:p>
            <a:r>
              <a:rPr lang="en-US" sz="1200" dirty="0">
                <a:latin typeface="Courier New" pitchFamily="49" charset="0"/>
                <a:cs typeface="Courier New" pitchFamily="49" charset="0"/>
              </a:rPr>
              <a:t>in 5363</a:t>
            </a:r>
          </a:p>
          <a:p>
            <a:r>
              <a:rPr lang="en-US" sz="1200" dirty="0">
                <a:latin typeface="Courier New" pitchFamily="49" charset="0"/>
                <a:cs typeface="Courier New" pitchFamily="49" charset="0"/>
              </a:rPr>
              <a:t>it 4606</a:t>
            </a:r>
          </a:p>
          <a:p>
            <a:r>
              <a:rPr lang="en-US" sz="1200" dirty="0">
                <a:latin typeface="Courier New" pitchFamily="49" charset="0"/>
                <a:cs typeface="Courier New" pitchFamily="49" charset="0"/>
              </a:rPr>
              <a:t>of 4365</a:t>
            </a:r>
          </a:p>
          <a:p>
            <a:r>
              <a:rPr lang="en-US" sz="1200" dirty="0">
                <a:latin typeface="Courier New" pitchFamily="49" charset="0"/>
                <a:cs typeface="Courier New" pitchFamily="49" charset="0"/>
              </a:rPr>
              <a:t>is 4340</a:t>
            </a:r>
          </a:p>
          <a:p>
            <a:r>
              <a:rPr lang="en-US" sz="1200" b="1" dirty="0">
                <a:solidFill>
                  <a:srgbClr val="FF0000"/>
                </a:solidFill>
                <a:latin typeface="Courier New" pitchFamily="49" charset="0"/>
                <a:cs typeface="Courier New" pitchFamily="49" charset="0"/>
              </a:rPr>
              <a:t>burger 432</a:t>
            </a:r>
          </a:p>
          <a:p>
            <a:r>
              <a:rPr lang="en-US" sz="1200" dirty="0">
                <a:latin typeface="Courier New" pitchFamily="49" charset="0"/>
                <a:cs typeface="Courier New" pitchFamily="49" charset="0"/>
              </a:rPr>
              <a:t>was 4070</a:t>
            </a:r>
          </a:p>
          <a:p>
            <a:r>
              <a:rPr lang="en-US" sz="1200" dirty="0">
                <a:latin typeface="Courier New" pitchFamily="49" charset="0"/>
                <a:cs typeface="Courier New" pitchFamily="49" charset="0"/>
              </a:rPr>
              <a:t>for 3441</a:t>
            </a:r>
          </a:p>
          <a:p>
            <a:r>
              <a:rPr lang="en-US" sz="1200" dirty="0">
                <a:latin typeface="Courier New" pitchFamily="49" charset="0"/>
                <a:cs typeface="Courier New" pitchFamily="49" charset="0"/>
              </a:rPr>
              <a:t>but 3284</a:t>
            </a:r>
          </a:p>
          <a:p>
            <a:r>
              <a:rPr lang="en-US" sz="1200" b="1" dirty="0">
                <a:solidFill>
                  <a:srgbClr val="FF0000"/>
                </a:solidFill>
                <a:latin typeface="Courier New" pitchFamily="49" charset="0"/>
                <a:cs typeface="Courier New" pitchFamily="49" charset="0"/>
              </a:rPr>
              <a:t>shack 3278</a:t>
            </a:r>
          </a:p>
          <a:p>
            <a:r>
              <a:rPr lang="en-US" sz="1200" b="1" dirty="0">
                <a:solidFill>
                  <a:srgbClr val="FF0000"/>
                </a:solidFill>
                <a:latin typeface="Courier New" pitchFamily="49" charset="0"/>
                <a:cs typeface="Courier New" pitchFamily="49" charset="0"/>
              </a:rPr>
              <a:t>shake 3172</a:t>
            </a:r>
          </a:p>
          <a:p>
            <a:r>
              <a:rPr lang="en-US" sz="1200" dirty="0">
                <a:latin typeface="Courier New" pitchFamily="49" charset="0"/>
                <a:cs typeface="Courier New" pitchFamily="49" charset="0"/>
              </a:rPr>
              <a:t>that 3005</a:t>
            </a:r>
          </a:p>
          <a:p>
            <a:r>
              <a:rPr lang="en-US" sz="1200" dirty="0">
                <a:latin typeface="Courier New" pitchFamily="49" charset="0"/>
                <a:cs typeface="Courier New" pitchFamily="49" charset="0"/>
              </a:rPr>
              <a:t>you 2985</a:t>
            </a:r>
          </a:p>
          <a:p>
            <a:r>
              <a:rPr lang="en-US" sz="1200" dirty="0">
                <a:latin typeface="Courier New" pitchFamily="49" charset="0"/>
                <a:cs typeface="Courier New" pitchFamily="49" charset="0"/>
              </a:rPr>
              <a:t>my 2514</a:t>
            </a:r>
          </a:p>
          <a:p>
            <a:r>
              <a:rPr lang="en-US" sz="1200" dirty="0">
                <a:latin typeface="Courier New" pitchFamily="49" charset="0"/>
                <a:cs typeface="Courier New" pitchFamily="49" charset="0"/>
              </a:rPr>
              <a:t>line 2389</a:t>
            </a:r>
          </a:p>
          <a:p>
            <a:r>
              <a:rPr lang="en-US" sz="1200" dirty="0">
                <a:latin typeface="Courier New" pitchFamily="49" charset="0"/>
                <a:cs typeface="Courier New" pitchFamily="49" charset="0"/>
              </a:rPr>
              <a:t>this 2242</a:t>
            </a:r>
          </a:p>
          <a:p>
            <a:r>
              <a:rPr lang="en-US" sz="1200" b="1" dirty="0">
                <a:solidFill>
                  <a:srgbClr val="FF0000"/>
                </a:solidFill>
                <a:latin typeface="Courier New" pitchFamily="49" charset="0"/>
                <a:cs typeface="Courier New" pitchFamily="49" charset="0"/>
              </a:rPr>
              <a:t>fries 2240</a:t>
            </a:r>
          </a:p>
          <a:p>
            <a:r>
              <a:rPr lang="en-US" sz="1200" dirty="0">
                <a:latin typeface="Courier New" pitchFamily="49" charset="0"/>
                <a:cs typeface="Courier New" pitchFamily="49" charset="0"/>
              </a:rPr>
              <a:t>on 2204</a:t>
            </a:r>
          </a:p>
          <a:p>
            <a:r>
              <a:rPr lang="en-US" sz="1200" dirty="0">
                <a:latin typeface="Courier New" pitchFamily="49" charset="0"/>
                <a:cs typeface="Courier New" pitchFamily="49" charset="0"/>
              </a:rPr>
              <a:t>are 2142</a:t>
            </a:r>
          </a:p>
          <a:p>
            <a:r>
              <a:rPr lang="en-US" sz="1200" dirty="0">
                <a:latin typeface="Courier New" pitchFamily="49" charset="0"/>
                <a:cs typeface="Courier New" pitchFamily="49" charset="0"/>
              </a:rPr>
              <a:t>with 2095</a:t>
            </a:r>
          </a:p>
        </p:txBody>
      </p:sp>
      <p:sp>
        <p:nvSpPr>
          <p:cNvPr id="6" name="TextBox 5"/>
          <p:cNvSpPr txBox="1"/>
          <p:nvPr/>
        </p:nvSpPr>
        <p:spPr>
          <a:xfrm>
            <a:off x="4373154" y="2286000"/>
            <a:ext cx="1752600" cy="4524315"/>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the 16010</a:t>
            </a:r>
          </a:p>
          <a:p>
            <a:r>
              <a:rPr lang="en-US" sz="1200" dirty="0">
                <a:latin typeface="Courier New" pitchFamily="49" charset="0"/>
                <a:cs typeface="Courier New" pitchFamily="49" charset="0"/>
              </a:rPr>
              <a:t>and 9504</a:t>
            </a:r>
          </a:p>
          <a:p>
            <a:r>
              <a:rPr lang="en-US" sz="1200" dirty="0">
                <a:latin typeface="Courier New" pitchFamily="49" charset="0"/>
                <a:cs typeface="Courier New" pitchFamily="49" charset="0"/>
              </a:rPr>
              <a:t>i 7966</a:t>
            </a:r>
          </a:p>
          <a:p>
            <a:r>
              <a:rPr lang="en-US" sz="1200" dirty="0">
                <a:latin typeface="Courier New" pitchFamily="49" charset="0"/>
                <a:cs typeface="Courier New" pitchFamily="49" charset="0"/>
              </a:rPr>
              <a:t>to 6524</a:t>
            </a:r>
          </a:p>
          <a:p>
            <a:r>
              <a:rPr lang="en-US" sz="1200" dirty="0">
                <a:latin typeface="Courier New" pitchFamily="49" charset="0"/>
                <a:cs typeface="Courier New" pitchFamily="49" charset="0"/>
              </a:rPr>
              <a:t>a 6370</a:t>
            </a:r>
          </a:p>
          <a:p>
            <a:r>
              <a:rPr lang="en-US" sz="1200" dirty="0">
                <a:latin typeface="Courier New" pitchFamily="49" charset="0"/>
                <a:cs typeface="Courier New" pitchFamily="49" charset="0"/>
              </a:rPr>
              <a:t>it 5169</a:t>
            </a:r>
          </a:p>
          <a:p>
            <a:r>
              <a:rPr lang="en-US" sz="1200" dirty="0">
                <a:latin typeface="Courier New" pitchFamily="49" charset="0"/>
                <a:cs typeface="Courier New" pitchFamily="49" charset="0"/>
              </a:rPr>
              <a:t>of 5159</a:t>
            </a:r>
          </a:p>
          <a:p>
            <a:r>
              <a:rPr lang="en-US" sz="1200" dirty="0">
                <a:latin typeface="Courier New" pitchFamily="49" charset="0"/>
                <a:cs typeface="Courier New" pitchFamily="49" charset="0"/>
              </a:rPr>
              <a:t>is 4519</a:t>
            </a:r>
          </a:p>
          <a:p>
            <a:r>
              <a:rPr lang="en-US" sz="1200" b="1" dirty="0">
                <a:solidFill>
                  <a:srgbClr val="FF0000"/>
                </a:solidFill>
                <a:latin typeface="Courier New" pitchFamily="49" charset="0"/>
                <a:cs typeface="Courier New" pitchFamily="49" charset="0"/>
              </a:rPr>
              <a:t>sauce 4020</a:t>
            </a:r>
          </a:p>
          <a:p>
            <a:r>
              <a:rPr lang="en-US" sz="1200" dirty="0">
                <a:latin typeface="Courier New" pitchFamily="49" charset="0"/>
                <a:cs typeface="Courier New" pitchFamily="49" charset="0"/>
              </a:rPr>
              <a:t>in 3951</a:t>
            </a:r>
          </a:p>
          <a:p>
            <a:r>
              <a:rPr lang="en-US" sz="1200" dirty="0">
                <a:latin typeface="Courier New" pitchFamily="49" charset="0"/>
                <a:cs typeface="Courier New" pitchFamily="49" charset="0"/>
              </a:rPr>
              <a:t>this 3519</a:t>
            </a:r>
          </a:p>
          <a:p>
            <a:r>
              <a:rPr lang="en-US" sz="1200" dirty="0">
                <a:latin typeface="Courier New" pitchFamily="49" charset="0"/>
                <a:cs typeface="Courier New" pitchFamily="49" charset="0"/>
              </a:rPr>
              <a:t>was 3453</a:t>
            </a:r>
          </a:p>
          <a:p>
            <a:r>
              <a:rPr lang="en-US" sz="1200" dirty="0">
                <a:latin typeface="Courier New" pitchFamily="49" charset="0"/>
                <a:cs typeface="Courier New" pitchFamily="49" charset="0"/>
              </a:rPr>
              <a:t>for 3327</a:t>
            </a:r>
          </a:p>
          <a:p>
            <a:r>
              <a:rPr lang="en-US" sz="1200" dirty="0">
                <a:latin typeface="Courier New" pitchFamily="49" charset="0"/>
                <a:cs typeface="Courier New" pitchFamily="49" charset="0"/>
              </a:rPr>
              <a:t>you 3220</a:t>
            </a:r>
          </a:p>
          <a:p>
            <a:r>
              <a:rPr lang="en-US" sz="1200" dirty="0">
                <a:latin typeface="Courier New" pitchFamily="49" charset="0"/>
                <a:cs typeface="Courier New" pitchFamily="49" charset="0"/>
              </a:rPr>
              <a:t>that 2769</a:t>
            </a:r>
          </a:p>
          <a:p>
            <a:r>
              <a:rPr lang="en-US" sz="1200" dirty="0">
                <a:latin typeface="Courier New" pitchFamily="49" charset="0"/>
                <a:cs typeface="Courier New" pitchFamily="49" charset="0"/>
              </a:rPr>
              <a:t>but 2590</a:t>
            </a:r>
          </a:p>
          <a:p>
            <a:r>
              <a:rPr lang="en-US" sz="1200" dirty="0">
                <a:latin typeface="Courier New" pitchFamily="49" charset="0"/>
                <a:cs typeface="Courier New" pitchFamily="49" charset="0"/>
              </a:rPr>
              <a:t>food 2497</a:t>
            </a:r>
          </a:p>
          <a:p>
            <a:r>
              <a:rPr lang="en-US" sz="1200" dirty="0">
                <a:latin typeface="Courier New" pitchFamily="49" charset="0"/>
                <a:cs typeface="Courier New" pitchFamily="49" charset="0"/>
              </a:rPr>
              <a:t>on 2350</a:t>
            </a:r>
          </a:p>
          <a:p>
            <a:r>
              <a:rPr lang="en-US" sz="1200" dirty="0">
                <a:latin typeface="Courier New" pitchFamily="49" charset="0"/>
                <a:cs typeface="Courier New" pitchFamily="49" charset="0"/>
              </a:rPr>
              <a:t>my 2311</a:t>
            </a:r>
          </a:p>
          <a:p>
            <a:r>
              <a:rPr lang="en-US" sz="1200" b="1" dirty="0">
                <a:solidFill>
                  <a:srgbClr val="FF0000"/>
                </a:solidFill>
                <a:latin typeface="Courier New" pitchFamily="49" charset="0"/>
                <a:cs typeface="Courier New" pitchFamily="49" charset="0"/>
              </a:rPr>
              <a:t>cart 2236</a:t>
            </a:r>
          </a:p>
          <a:p>
            <a:r>
              <a:rPr lang="en-US" sz="1200" b="1" dirty="0">
                <a:solidFill>
                  <a:srgbClr val="FF0000"/>
                </a:solidFill>
                <a:latin typeface="Courier New" pitchFamily="49" charset="0"/>
                <a:cs typeface="Courier New" pitchFamily="49" charset="0"/>
              </a:rPr>
              <a:t>chicken 2220</a:t>
            </a:r>
          </a:p>
          <a:p>
            <a:r>
              <a:rPr lang="en-US" sz="1200" dirty="0">
                <a:latin typeface="Courier New" pitchFamily="49" charset="0"/>
                <a:cs typeface="Courier New" pitchFamily="49" charset="0"/>
              </a:rPr>
              <a:t>with 2195</a:t>
            </a:r>
          </a:p>
          <a:p>
            <a:r>
              <a:rPr lang="en-US" sz="1200" dirty="0">
                <a:latin typeface="Courier New" pitchFamily="49" charset="0"/>
                <a:cs typeface="Courier New" pitchFamily="49" charset="0"/>
              </a:rPr>
              <a:t>rice 2049</a:t>
            </a:r>
          </a:p>
          <a:p>
            <a:r>
              <a:rPr lang="en-US" sz="1200" dirty="0">
                <a:latin typeface="Courier New" pitchFamily="49" charset="0"/>
                <a:cs typeface="Courier New" pitchFamily="49" charset="0"/>
              </a:rPr>
              <a:t>so 1825</a:t>
            </a:r>
          </a:p>
        </p:txBody>
      </p:sp>
      <p:sp>
        <p:nvSpPr>
          <p:cNvPr id="7" name="TextBox 6"/>
          <p:cNvSpPr txBox="1"/>
          <p:nvPr/>
        </p:nvSpPr>
        <p:spPr>
          <a:xfrm>
            <a:off x="6156234" y="2260600"/>
            <a:ext cx="1600200" cy="4524315"/>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the 14241</a:t>
            </a:r>
          </a:p>
          <a:p>
            <a:r>
              <a:rPr lang="en-US" sz="1200" dirty="0">
                <a:latin typeface="Courier New" pitchFamily="49" charset="0"/>
                <a:cs typeface="Courier New" pitchFamily="49" charset="0"/>
              </a:rPr>
              <a:t>and 8237</a:t>
            </a:r>
          </a:p>
          <a:p>
            <a:r>
              <a:rPr lang="en-US" sz="1200" dirty="0">
                <a:latin typeface="Courier New" pitchFamily="49" charset="0"/>
                <a:cs typeface="Courier New" pitchFamily="49" charset="0"/>
              </a:rPr>
              <a:t>a 8182</a:t>
            </a:r>
          </a:p>
          <a:p>
            <a:r>
              <a:rPr lang="en-US" sz="1200" dirty="0">
                <a:latin typeface="Courier New" pitchFamily="49" charset="0"/>
                <a:cs typeface="Courier New" pitchFamily="49" charset="0"/>
              </a:rPr>
              <a:t>i 7001</a:t>
            </a:r>
          </a:p>
          <a:p>
            <a:r>
              <a:rPr lang="en-US" sz="1200" dirty="0">
                <a:latin typeface="Courier New" pitchFamily="49" charset="0"/>
                <a:cs typeface="Courier New" pitchFamily="49" charset="0"/>
              </a:rPr>
              <a:t>to 6727</a:t>
            </a:r>
          </a:p>
          <a:p>
            <a:r>
              <a:rPr lang="en-US" sz="1200" dirty="0">
                <a:latin typeface="Courier New" pitchFamily="49" charset="0"/>
                <a:cs typeface="Courier New" pitchFamily="49" charset="0"/>
              </a:rPr>
              <a:t>of 4874</a:t>
            </a:r>
          </a:p>
          <a:p>
            <a:r>
              <a:rPr lang="en-US" sz="1200" dirty="0">
                <a:latin typeface="Courier New" pitchFamily="49" charset="0"/>
                <a:cs typeface="Courier New" pitchFamily="49" charset="0"/>
              </a:rPr>
              <a:t>you 4515</a:t>
            </a:r>
          </a:p>
          <a:p>
            <a:r>
              <a:rPr lang="en-US" sz="1200" dirty="0">
                <a:latin typeface="Courier New" pitchFamily="49" charset="0"/>
                <a:cs typeface="Courier New" pitchFamily="49" charset="0"/>
              </a:rPr>
              <a:t>it 4308</a:t>
            </a:r>
          </a:p>
          <a:p>
            <a:r>
              <a:rPr lang="en-US" sz="1200" dirty="0">
                <a:latin typeface="Courier New" pitchFamily="49" charset="0"/>
                <a:cs typeface="Courier New" pitchFamily="49" charset="0"/>
              </a:rPr>
              <a:t>is 4016</a:t>
            </a:r>
          </a:p>
          <a:p>
            <a:r>
              <a:rPr lang="en-US" sz="1200" dirty="0">
                <a:latin typeface="Courier New" pitchFamily="49" charset="0"/>
                <a:cs typeface="Courier New" pitchFamily="49" charset="0"/>
              </a:rPr>
              <a:t>was 3791</a:t>
            </a:r>
          </a:p>
          <a:p>
            <a:r>
              <a:rPr lang="en-US" sz="1200" b="1" dirty="0">
                <a:solidFill>
                  <a:srgbClr val="FF0000"/>
                </a:solidFill>
                <a:latin typeface="Courier New" pitchFamily="49" charset="0"/>
                <a:cs typeface="Courier New" pitchFamily="49" charset="0"/>
              </a:rPr>
              <a:t>pastrami 3748</a:t>
            </a:r>
          </a:p>
          <a:p>
            <a:r>
              <a:rPr lang="en-US" sz="1200" dirty="0">
                <a:latin typeface="Courier New" pitchFamily="49" charset="0"/>
                <a:cs typeface="Courier New" pitchFamily="49" charset="0"/>
              </a:rPr>
              <a:t>in 3508</a:t>
            </a:r>
          </a:p>
          <a:p>
            <a:r>
              <a:rPr lang="en-US" sz="1200" dirty="0">
                <a:latin typeface="Courier New" pitchFamily="49" charset="0"/>
                <a:cs typeface="Courier New" pitchFamily="49" charset="0"/>
              </a:rPr>
              <a:t>for 3424</a:t>
            </a:r>
          </a:p>
          <a:p>
            <a:r>
              <a:rPr lang="en-US" sz="1200" b="1" dirty="0">
                <a:solidFill>
                  <a:srgbClr val="FF0000"/>
                </a:solidFill>
                <a:latin typeface="Courier New" pitchFamily="49" charset="0"/>
                <a:cs typeface="Courier New" pitchFamily="49" charset="0"/>
              </a:rPr>
              <a:t>sandwich 2928</a:t>
            </a:r>
          </a:p>
          <a:p>
            <a:r>
              <a:rPr lang="en-US" sz="1200" dirty="0">
                <a:latin typeface="Courier New" pitchFamily="49" charset="0"/>
                <a:cs typeface="Courier New" pitchFamily="49" charset="0"/>
              </a:rPr>
              <a:t>that 2728</a:t>
            </a:r>
          </a:p>
          <a:p>
            <a:r>
              <a:rPr lang="en-US" sz="1200" dirty="0">
                <a:latin typeface="Courier New" pitchFamily="49" charset="0"/>
                <a:cs typeface="Courier New" pitchFamily="49" charset="0"/>
              </a:rPr>
              <a:t>but 2715</a:t>
            </a:r>
          </a:p>
          <a:p>
            <a:r>
              <a:rPr lang="en-US" sz="1200" dirty="0">
                <a:latin typeface="Courier New" pitchFamily="49" charset="0"/>
                <a:cs typeface="Courier New" pitchFamily="49" charset="0"/>
              </a:rPr>
              <a:t>on 2247</a:t>
            </a:r>
          </a:p>
          <a:p>
            <a:r>
              <a:rPr lang="en-US" sz="1200" dirty="0">
                <a:latin typeface="Courier New" pitchFamily="49" charset="0"/>
                <a:cs typeface="Courier New" pitchFamily="49" charset="0"/>
              </a:rPr>
              <a:t>this 2099</a:t>
            </a:r>
          </a:p>
          <a:p>
            <a:r>
              <a:rPr lang="en-US" sz="1200" dirty="0">
                <a:latin typeface="Courier New" pitchFamily="49" charset="0"/>
                <a:cs typeface="Courier New" pitchFamily="49" charset="0"/>
              </a:rPr>
              <a:t>my 2064</a:t>
            </a:r>
          </a:p>
          <a:p>
            <a:r>
              <a:rPr lang="en-US" sz="1200" dirty="0">
                <a:latin typeface="Courier New" pitchFamily="49" charset="0"/>
                <a:cs typeface="Courier New" pitchFamily="49" charset="0"/>
              </a:rPr>
              <a:t>with 2040</a:t>
            </a:r>
          </a:p>
          <a:p>
            <a:r>
              <a:rPr lang="en-US" sz="1200" dirty="0">
                <a:latin typeface="Courier New" pitchFamily="49" charset="0"/>
                <a:cs typeface="Courier New" pitchFamily="49" charset="0"/>
              </a:rPr>
              <a:t>not 1655</a:t>
            </a:r>
          </a:p>
          <a:p>
            <a:r>
              <a:rPr lang="en-US" sz="1200" dirty="0">
                <a:latin typeface="Courier New" pitchFamily="49" charset="0"/>
                <a:cs typeface="Courier New" pitchFamily="49" charset="0"/>
              </a:rPr>
              <a:t>your 1622</a:t>
            </a:r>
          </a:p>
          <a:p>
            <a:r>
              <a:rPr lang="en-US" sz="1200" dirty="0">
                <a:latin typeface="Courier New" pitchFamily="49" charset="0"/>
                <a:cs typeface="Courier New" pitchFamily="49" charset="0"/>
              </a:rPr>
              <a:t>so 1610</a:t>
            </a:r>
          </a:p>
          <a:p>
            <a:r>
              <a:rPr lang="en-US" sz="1200" dirty="0">
                <a:latin typeface="Courier New" pitchFamily="49" charset="0"/>
                <a:cs typeface="Courier New" pitchFamily="49" charset="0"/>
              </a:rPr>
              <a:t>have 1585</a:t>
            </a:r>
          </a:p>
        </p:txBody>
      </p:sp>
      <p:sp>
        <p:nvSpPr>
          <p:cNvPr id="8" name="TextBox 7"/>
          <p:cNvSpPr txBox="1"/>
          <p:nvPr/>
        </p:nvSpPr>
        <p:spPr>
          <a:xfrm>
            <a:off x="3414938" y="5648569"/>
            <a:ext cx="5482591" cy="461665"/>
          </a:xfrm>
          <a:prstGeom prst="rect">
            <a:avLst/>
          </a:prstGeom>
          <a:solidFill>
            <a:srgbClr val="FFFF00"/>
          </a:solidFill>
        </p:spPr>
        <p:txBody>
          <a:bodyPr wrap="none" rtlCol="0">
            <a:spAutoFit/>
          </a:bodyPr>
          <a:lstStyle/>
          <a:p>
            <a:r>
              <a:rPr lang="en-US" sz="2400" b="1" dirty="0"/>
              <a:t>Most frequent words are stop words</a:t>
            </a:r>
          </a:p>
        </p:txBody>
      </p:sp>
      <p:sp>
        <p:nvSpPr>
          <p:cNvPr id="11" name="Content Placeholder 2">
            <a:extLst>
              <a:ext uri="{FF2B5EF4-FFF2-40B4-BE49-F238E27FC236}">
                <a16:creationId xmlns:a16="http://schemas.microsoft.com/office/drawing/2014/main" id="{5BA7F5F6-9922-4389-A82B-ACF95713A34B}"/>
              </a:ext>
            </a:extLst>
          </p:cNvPr>
          <p:cNvSpPr txBox="1">
            <a:spLocks/>
          </p:cNvSpPr>
          <p:nvPr/>
        </p:nvSpPr>
        <p:spPr>
          <a:xfrm>
            <a:off x="304800" y="1209431"/>
            <a:ext cx="8686800" cy="990600"/>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Remove punctuation, make into lower case, clear white spaces, </a:t>
            </a:r>
          </a:p>
          <a:p>
            <a:r>
              <a:rPr lang="en-US" altLang="zh-CN" dirty="0"/>
              <a:t>For each business, b</a:t>
            </a:r>
            <a:r>
              <a:rPr lang="en-US" dirty="0"/>
              <a:t>reak into words, keep the most popular words</a:t>
            </a:r>
          </a:p>
        </p:txBody>
      </p:sp>
    </p:spTree>
    <p:extLst>
      <p:ext uri="{BB962C8B-B14F-4D97-AF65-F5344CB8AC3E}">
        <p14:creationId xmlns:p14="http://schemas.microsoft.com/office/powerpoint/2010/main" val="40823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4" name="Rectangle 8"/>
          <p:cNvSpPr>
            <a:spLocks noGrp="1" noChangeArrowheads="1"/>
          </p:cNvSpPr>
          <p:nvPr>
            <p:ph type="title"/>
          </p:nvPr>
        </p:nvSpPr>
        <p:spPr>
          <a:xfrm>
            <a:off x="381000" y="239712"/>
            <a:ext cx="8280400" cy="327025"/>
          </a:xfrm>
        </p:spPr>
        <p:txBody>
          <a:bodyPr>
            <a:normAutofit fontScale="90000"/>
          </a:bodyPr>
          <a:lstStyle/>
          <a:p>
            <a:r>
              <a:rPr lang="en-US" dirty="0"/>
              <a:t>What is Data?</a:t>
            </a:r>
          </a:p>
        </p:txBody>
      </p:sp>
      <p:sp>
        <p:nvSpPr>
          <p:cNvPr id="649225" name="Rectangle 9"/>
          <p:cNvSpPr>
            <a:spLocks noGrp="1" noChangeArrowheads="1"/>
          </p:cNvSpPr>
          <p:nvPr>
            <p:ph type="body" sz="half" idx="1"/>
          </p:nvPr>
        </p:nvSpPr>
        <p:spPr>
          <a:xfrm>
            <a:off x="76200" y="1295400"/>
            <a:ext cx="4572000" cy="5334000"/>
          </a:xfrm>
        </p:spPr>
        <p:txBody>
          <a:bodyPr>
            <a:normAutofit/>
          </a:bodyPr>
          <a:lstStyle/>
          <a:p>
            <a:r>
              <a:rPr lang="en-US" sz="1800" dirty="0"/>
              <a:t>Data include </a:t>
            </a:r>
            <a:r>
              <a:rPr lang="en-US" sz="1800" dirty="0">
                <a:solidFill>
                  <a:srgbClr val="0070C0"/>
                </a:solidFill>
              </a:rPr>
              <a:t>objects</a:t>
            </a:r>
            <a:r>
              <a:rPr lang="en-US" sz="1800" dirty="0"/>
              <a:t> and their </a:t>
            </a:r>
            <a:r>
              <a:rPr lang="en-US" sz="1800" dirty="0">
                <a:solidFill>
                  <a:schemeClr val="accent6">
                    <a:lumMod val="75000"/>
                  </a:schemeClr>
                </a:solidFill>
              </a:rPr>
              <a:t>attributes</a:t>
            </a:r>
          </a:p>
          <a:p>
            <a:pPr lvl="4"/>
            <a:endParaRPr lang="en-US" sz="1800" dirty="0"/>
          </a:p>
          <a:p>
            <a:r>
              <a:rPr lang="en-US" sz="1800" dirty="0"/>
              <a:t>An </a:t>
            </a:r>
            <a:r>
              <a:rPr lang="en-US" sz="1800" dirty="0">
                <a:solidFill>
                  <a:srgbClr val="0070C0"/>
                </a:solidFill>
              </a:rPr>
              <a:t>object </a:t>
            </a:r>
            <a:r>
              <a:rPr lang="en-US" sz="1800" dirty="0"/>
              <a:t>means an entity in the world</a:t>
            </a:r>
          </a:p>
          <a:p>
            <a:pPr lvl="1"/>
            <a:r>
              <a:rPr lang="en-US" sz="1800" dirty="0"/>
              <a:t>Examples: person, transaction, image </a:t>
            </a:r>
          </a:p>
          <a:p>
            <a:pPr lvl="1"/>
            <a:r>
              <a:rPr lang="en-US" sz="1800" dirty="0"/>
              <a:t>Object is also known as </a:t>
            </a:r>
            <a:r>
              <a:rPr lang="en-US" sz="1800" dirty="0">
                <a:solidFill>
                  <a:srgbClr val="0070C0"/>
                </a:solidFill>
              </a:rPr>
              <a:t>record</a:t>
            </a:r>
            <a:r>
              <a:rPr lang="en-US" sz="1800" dirty="0"/>
              <a:t>, </a:t>
            </a:r>
            <a:r>
              <a:rPr lang="en-US" sz="1800" dirty="0">
                <a:solidFill>
                  <a:srgbClr val="0070C0"/>
                </a:solidFill>
              </a:rPr>
              <a:t>point</a:t>
            </a:r>
            <a:r>
              <a:rPr lang="en-US" sz="1800" dirty="0"/>
              <a:t>, </a:t>
            </a:r>
            <a:r>
              <a:rPr lang="en-US" sz="1800" dirty="0">
                <a:solidFill>
                  <a:srgbClr val="0070C0"/>
                </a:solidFill>
              </a:rPr>
              <a:t>sample</a:t>
            </a:r>
            <a:r>
              <a:rPr lang="en-US" sz="1800" dirty="0"/>
              <a:t>, or </a:t>
            </a:r>
            <a:r>
              <a:rPr lang="en-US" sz="1800" dirty="0">
                <a:solidFill>
                  <a:srgbClr val="0070C0"/>
                </a:solidFill>
              </a:rPr>
              <a:t>instance</a:t>
            </a:r>
          </a:p>
          <a:p>
            <a:pPr lvl="1"/>
            <a:endParaRPr lang="en-US" sz="1800" dirty="0"/>
          </a:p>
          <a:p>
            <a:r>
              <a:rPr lang="en-US" sz="1800" dirty="0"/>
              <a:t>An </a:t>
            </a:r>
            <a:r>
              <a:rPr lang="en-US" sz="1800" dirty="0">
                <a:solidFill>
                  <a:schemeClr val="accent6">
                    <a:lumMod val="75000"/>
                  </a:schemeClr>
                </a:solidFill>
              </a:rPr>
              <a:t>attribute</a:t>
            </a:r>
            <a:r>
              <a:rPr lang="en-US" sz="1800" dirty="0"/>
              <a:t> is a property of an object</a:t>
            </a:r>
          </a:p>
          <a:p>
            <a:pPr lvl="1"/>
            <a:r>
              <a:rPr lang="en-US" sz="1800" dirty="0"/>
              <a:t>Examples: name, date of birth, height, occupation are </a:t>
            </a:r>
            <a:r>
              <a:rPr lang="en-US" sz="1800" dirty="0">
                <a:solidFill>
                  <a:schemeClr val="accent6">
                    <a:lumMod val="75000"/>
                  </a:schemeClr>
                </a:solidFill>
              </a:rPr>
              <a:t>attributes </a:t>
            </a:r>
            <a:r>
              <a:rPr lang="en-US" sz="1800" dirty="0"/>
              <a:t>of</a:t>
            </a:r>
            <a:r>
              <a:rPr lang="en-US" sz="1800" dirty="0">
                <a:solidFill>
                  <a:schemeClr val="accent6"/>
                </a:solidFill>
              </a:rPr>
              <a:t> </a:t>
            </a:r>
            <a:r>
              <a:rPr lang="en-US" sz="1800" dirty="0">
                <a:solidFill>
                  <a:srgbClr val="0070C0"/>
                </a:solidFill>
              </a:rPr>
              <a:t>person</a:t>
            </a:r>
            <a:r>
              <a:rPr lang="en-US" sz="1800" dirty="0"/>
              <a:t>.</a:t>
            </a:r>
          </a:p>
          <a:p>
            <a:pPr lvl="1"/>
            <a:r>
              <a:rPr lang="en-US" sz="1800" dirty="0"/>
              <a:t>Attribute is also known as </a:t>
            </a:r>
            <a:r>
              <a:rPr lang="en-US" sz="1800" dirty="0">
                <a:solidFill>
                  <a:schemeClr val="accent6">
                    <a:lumMod val="75000"/>
                  </a:schemeClr>
                </a:solidFill>
              </a:rPr>
              <a:t>field</a:t>
            </a:r>
            <a:r>
              <a:rPr lang="en-US" sz="1800" dirty="0"/>
              <a:t>, or </a:t>
            </a:r>
            <a:r>
              <a:rPr lang="en-US" sz="1800" dirty="0">
                <a:solidFill>
                  <a:schemeClr val="accent6">
                    <a:lumMod val="75000"/>
                  </a:schemeClr>
                </a:solidFill>
              </a:rPr>
              <a:t>feature</a:t>
            </a:r>
          </a:p>
          <a:p>
            <a:endParaRPr lang="en-US" sz="2200" dirty="0"/>
          </a:p>
          <a:p>
            <a:endParaRPr lang="en-US" sz="2000" dirty="0"/>
          </a:p>
          <a:p>
            <a:pPr lvl="4"/>
            <a:endParaRPr lang="en-US" sz="1600" dirty="0"/>
          </a:p>
        </p:txBody>
      </p:sp>
      <p:grpSp>
        <p:nvGrpSpPr>
          <p:cNvPr id="649232" name="Group 16"/>
          <p:cNvGrpSpPr>
            <a:grpSpLocks/>
          </p:cNvGrpSpPr>
          <p:nvPr/>
        </p:nvGrpSpPr>
        <p:grpSpPr bwMode="auto">
          <a:xfrm>
            <a:off x="5638800" y="990600"/>
            <a:ext cx="3513138" cy="4191000"/>
            <a:chOff x="3403" y="1104"/>
            <a:chExt cx="2213" cy="2640"/>
          </a:xfrm>
        </p:grpSpPr>
        <p:graphicFrame>
          <p:nvGraphicFramePr>
            <p:cNvPr id="649226" name="Object 10"/>
            <p:cNvGraphicFramePr>
              <a:graphicFrameLocks noChangeAspect="1"/>
            </p:cNvGraphicFramePr>
            <p:nvPr/>
          </p:nvGraphicFramePr>
          <p:xfrm>
            <a:off x="3403" y="1378"/>
            <a:ext cx="2213" cy="2366"/>
          </p:xfrm>
          <a:graphic>
            <a:graphicData uri="http://schemas.openxmlformats.org/presentationml/2006/ole">
              <mc:AlternateContent xmlns:mc="http://schemas.openxmlformats.org/markup-compatibility/2006">
                <mc:Choice xmlns:v="urn:schemas-microsoft-com:vml" Requires="v">
                  <p:oleObj spid="_x0000_s23584" name="Document" r:id="rId4" imgW="5405628" imgH="5779008" progId="Word.Document.8">
                    <p:embed/>
                  </p:oleObj>
                </mc:Choice>
                <mc:Fallback>
                  <p:oleObj name="Document" r:id="rId4" imgW="5405628" imgH="5779008" progId="Word.Document.8">
                    <p:embed/>
                    <p:pic>
                      <p:nvPicPr>
                        <p:cNvPr id="64922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 y="1378"/>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9228"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9230" name="Text Box 14"/>
          <p:cNvSpPr txBox="1">
            <a:spLocks noChangeArrowheads="1"/>
          </p:cNvSpPr>
          <p:nvPr/>
        </p:nvSpPr>
        <p:spPr bwMode="auto">
          <a:xfrm>
            <a:off x="6477000" y="457200"/>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solidFill>
                  <a:srgbClr val="FF0000"/>
                </a:solidFill>
              </a:rPr>
              <a:t>Attributes</a:t>
            </a:r>
          </a:p>
        </p:txBody>
      </p:sp>
      <p:sp>
        <p:nvSpPr>
          <p:cNvPr id="649231" name="AutoShape 15"/>
          <p:cNvSpPr>
            <a:spLocks/>
          </p:cNvSpPr>
          <p:nvPr/>
        </p:nvSpPr>
        <p:spPr bwMode="auto">
          <a:xfrm>
            <a:off x="5257800" y="1905000"/>
            <a:ext cx="381000" cy="3124200"/>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33" name="Text Box 17"/>
          <p:cNvSpPr txBox="1">
            <a:spLocks noChangeArrowheads="1"/>
          </p:cNvSpPr>
          <p:nvPr/>
        </p:nvSpPr>
        <p:spPr bwMode="auto">
          <a:xfrm>
            <a:off x="4288631" y="3021012"/>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dirty="0">
                <a:solidFill>
                  <a:srgbClr val="FF0000"/>
                </a:solidFill>
              </a:rPr>
              <a:t>Objects</a:t>
            </a:r>
          </a:p>
        </p:txBody>
      </p:sp>
    </p:spTree>
    <p:extLst>
      <p:ext uri="{BB962C8B-B14F-4D97-AF65-F5344CB8AC3E}">
        <p14:creationId xmlns:p14="http://schemas.microsoft.com/office/powerpoint/2010/main" val="3156999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cut</a:t>
            </a:r>
          </a:p>
        </p:txBody>
      </p:sp>
      <p:sp>
        <p:nvSpPr>
          <p:cNvPr id="3" name="Content Placeholder 2"/>
          <p:cNvSpPr>
            <a:spLocks noGrp="1"/>
          </p:cNvSpPr>
          <p:nvPr>
            <p:ph idx="1"/>
          </p:nvPr>
        </p:nvSpPr>
        <p:spPr/>
        <p:txBody>
          <a:bodyPr/>
          <a:lstStyle/>
          <a:p>
            <a:r>
              <a:rPr lang="en-US" dirty="0"/>
              <a:t>After removing stop words…</a:t>
            </a:r>
          </a:p>
        </p:txBody>
      </p:sp>
      <p:sp>
        <p:nvSpPr>
          <p:cNvPr id="4" name="TextBox 3"/>
          <p:cNvSpPr txBox="1"/>
          <p:nvPr/>
        </p:nvSpPr>
        <p:spPr>
          <a:xfrm>
            <a:off x="533400" y="2590800"/>
            <a:ext cx="2057400" cy="3970318"/>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ramen 8572</a:t>
            </a:r>
          </a:p>
          <a:p>
            <a:r>
              <a:rPr lang="en-US" sz="1200" dirty="0">
                <a:latin typeface="Courier New" pitchFamily="49" charset="0"/>
                <a:cs typeface="Courier New" pitchFamily="49" charset="0"/>
              </a:rPr>
              <a:t>pork 4152</a:t>
            </a:r>
          </a:p>
          <a:p>
            <a:r>
              <a:rPr lang="en-US" sz="1200" dirty="0">
                <a:latin typeface="Courier New" pitchFamily="49" charset="0"/>
                <a:cs typeface="Courier New" pitchFamily="49" charset="0"/>
              </a:rPr>
              <a:t>wait 3195</a:t>
            </a:r>
          </a:p>
          <a:p>
            <a:r>
              <a:rPr lang="en-US" sz="1200" dirty="0">
                <a:latin typeface="Courier New" pitchFamily="49" charset="0"/>
                <a:cs typeface="Courier New" pitchFamily="49" charset="0"/>
              </a:rPr>
              <a:t>good 2867</a:t>
            </a:r>
          </a:p>
          <a:p>
            <a:r>
              <a:rPr lang="en-US" sz="1200" dirty="0">
                <a:latin typeface="Courier New" pitchFamily="49" charset="0"/>
                <a:cs typeface="Courier New" pitchFamily="49" charset="0"/>
              </a:rPr>
              <a:t>place 2361</a:t>
            </a:r>
          </a:p>
          <a:p>
            <a:r>
              <a:rPr lang="en-US" sz="1200" dirty="0">
                <a:latin typeface="Courier New" pitchFamily="49" charset="0"/>
                <a:cs typeface="Courier New" pitchFamily="49" charset="0"/>
              </a:rPr>
              <a:t>noodles 2279</a:t>
            </a:r>
          </a:p>
          <a:p>
            <a:r>
              <a:rPr lang="en-US" sz="1200" dirty="0" err="1">
                <a:latin typeface="Courier New" pitchFamily="49" charset="0"/>
                <a:cs typeface="Courier New" pitchFamily="49" charset="0"/>
              </a:rPr>
              <a:t>ippudo</a:t>
            </a:r>
            <a:r>
              <a:rPr lang="en-US" sz="1200" dirty="0">
                <a:latin typeface="Courier New" pitchFamily="49" charset="0"/>
                <a:cs typeface="Courier New" pitchFamily="49" charset="0"/>
              </a:rPr>
              <a:t> 2261</a:t>
            </a:r>
          </a:p>
          <a:p>
            <a:r>
              <a:rPr lang="en-US" sz="1200" dirty="0">
                <a:latin typeface="Courier New" pitchFamily="49" charset="0"/>
                <a:cs typeface="Courier New" pitchFamily="49" charset="0"/>
              </a:rPr>
              <a:t>buns 2251</a:t>
            </a:r>
          </a:p>
          <a:p>
            <a:r>
              <a:rPr lang="en-US" sz="1200" dirty="0">
                <a:latin typeface="Courier New" pitchFamily="49" charset="0"/>
                <a:cs typeface="Courier New" pitchFamily="49" charset="0"/>
              </a:rPr>
              <a:t>broth 2041</a:t>
            </a:r>
          </a:p>
          <a:p>
            <a:r>
              <a:rPr lang="en-US" sz="1200" dirty="0">
                <a:latin typeface="Courier New" pitchFamily="49" charset="0"/>
                <a:cs typeface="Courier New" pitchFamily="49" charset="0"/>
              </a:rPr>
              <a:t>like 1902</a:t>
            </a:r>
          </a:p>
          <a:p>
            <a:r>
              <a:rPr lang="en-US" sz="1200" dirty="0">
                <a:latin typeface="Courier New" pitchFamily="49" charset="0"/>
                <a:cs typeface="Courier New" pitchFamily="49" charset="0"/>
              </a:rPr>
              <a:t>just 1896</a:t>
            </a:r>
          </a:p>
          <a:p>
            <a:r>
              <a:rPr lang="en-US" sz="1200" dirty="0">
                <a:latin typeface="Courier New" pitchFamily="49" charset="0"/>
                <a:cs typeface="Courier New" pitchFamily="49" charset="0"/>
              </a:rPr>
              <a:t>get 1641</a:t>
            </a:r>
          </a:p>
          <a:p>
            <a:r>
              <a:rPr lang="en-US" sz="1200" dirty="0">
                <a:latin typeface="Courier New" pitchFamily="49" charset="0"/>
                <a:cs typeface="Courier New" pitchFamily="49" charset="0"/>
              </a:rPr>
              <a:t>time 1613</a:t>
            </a:r>
          </a:p>
          <a:p>
            <a:r>
              <a:rPr lang="en-US" sz="1200" dirty="0">
                <a:latin typeface="Courier New" pitchFamily="49" charset="0"/>
                <a:cs typeface="Courier New" pitchFamily="49" charset="0"/>
              </a:rPr>
              <a:t>one 1460</a:t>
            </a:r>
          </a:p>
          <a:p>
            <a:r>
              <a:rPr lang="en-US" sz="1200" dirty="0">
                <a:latin typeface="Courier New" pitchFamily="49" charset="0"/>
                <a:cs typeface="Courier New" pitchFamily="49" charset="0"/>
              </a:rPr>
              <a:t>really 1437</a:t>
            </a:r>
          </a:p>
          <a:p>
            <a:r>
              <a:rPr lang="en-US" sz="1200" dirty="0">
                <a:latin typeface="Courier New" pitchFamily="49" charset="0"/>
                <a:cs typeface="Courier New" pitchFamily="49" charset="0"/>
              </a:rPr>
              <a:t>go 1366</a:t>
            </a:r>
          </a:p>
          <a:p>
            <a:r>
              <a:rPr lang="en-US" sz="1200" dirty="0">
                <a:latin typeface="Courier New" pitchFamily="49" charset="0"/>
                <a:cs typeface="Courier New" pitchFamily="49" charset="0"/>
              </a:rPr>
              <a:t>food 1296</a:t>
            </a:r>
          </a:p>
          <a:p>
            <a:r>
              <a:rPr lang="en-US" sz="1200" dirty="0">
                <a:latin typeface="Courier New" pitchFamily="49" charset="0"/>
                <a:cs typeface="Courier New" pitchFamily="49" charset="0"/>
              </a:rPr>
              <a:t>bowl 1272</a:t>
            </a:r>
          </a:p>
          <a:p>
            <a:r>
              <a:rPr lang="en-US" sz="1200" dirty="0">
                <a:latin typeface="Courier New" pitchFamily="49" charset="0"/>
                <a:cs typeface="Courier New" pitchFamily="49" charset="0"/>
              </a:rPr>
              <a:t>can 1256</a:t>
            </a:r>
          </a:p>
          <a:p>
            <a:r>
              <a:rPr lang="en-US" sz="1200" dirty="0">
                <a:latin typeface="Courier New" pitchFamily="49" charset="0"/>
                <a:cs typeface="Courier New" pitchFamily="49" charset="0"/>
              </a:rPr>
              <a:t>great 1172</a:t>
            </a:r>
          </a:p>
          <a:p>
            <a:r>
              <a:rPr lang="en-US" sz="1200" dirty="0">
                <a:latin typeface="Courier New" pitchFamily="49" charset="0"/>
                <a:cs typeface="Courier New" pitchFamily="49" charset="0"/>
              </a:rPr>
              <a:t>best 1167</a:t>
            </a:r>
          </a:p>
        </p:txBody>
      </p:sp>
      <p:sp>
        <p:nvSpPr>
          <p:cNvPr id="5" name="TextBox 4"/>
          <p:cNvSpPr txBox="1"/>
          <p:nvPr/>
        </p:nvSpPr>
        <p:spPr>
          <a:xfrm>
            <a:off x="2590800" y="2612571"/>
            <a:ext cx="1828800" cy="3970318"/>
          </a:xfrm>
          <a:prstGeom prst="rect">
            <a:avLst/>
          </a:prstGeom>
          <a:solidFill>
            <a:schemeClr val="accent5">
              <a:lumMod val="60000"/>
              <a:lumOff val="40000"/>
            </a:schemeClr>
          </a:solidFill>
        </p:spPr>
        <p:txBody>
          <a:bodyPr wrap="square" rtlCol="0">
            <a:spAutoFit/>
          </a:bodyPr>
          <a:lstStyle/>
          <a:p>
            <a:r>
              <a:rPr lang="en-US" sz="1200" dirty="0">
                <a:latin typeface="Courier New" pitchFamily="49" charset="0"/>
                <a:cs typeface="Courier New" pitchFamily="49" charset="0"/>
              </a:rPr>
              <a:t>burger 4340</a:t>
            </a:r>
          </a:p>
          <a:p>
            <a:r>
              <a:rPr lang="en-US" sz="1200" dirty="0">
                <a:latin typeface="Courier New" pitchFamily="49" charset="0"/>
                <a:cs typeface="Courier New" pitchFamily="49" charset="0"/>
              </a:rPr>
              <a:t>shack 3291</a:t>
            </a:r>
          </a:p>
          <a:p>
            <a:r>
              <a:rPr lang="en-US" sz="1200" dirty="0">
                <a:latin typeface="Courier New" pitchFamily="49" charset="0"/>
                <a:cs typeface="Courier New" pitchFamily="49" charset="0"/>
              </a:rPr>
              <a:t>shake 3221</a:t>
            </a:r>
          </a:p>
          <a:p>
            <a:r>
              <a:rPr lang="en-US" sz="1200" dirty="0">
                <a:latin typeface="Courier New" pitchFamily="49" charset="0"/>
                <a:cs typeface="Courier New" pitchFamily="49" charset="0"/>
              </a:rPr>
              <a:t>line 2397</a:t>
            </a:r>
          </a:p>
          <a:p>
            <a:r>
              <a:rPr lang="en-US" sz="1200" dirty="0">
                <a:latin typeface="Courier New" pitchFamily="49" charset="0"/>
                <a:cs typeface="Courier New" pitchFamily="49" charset="0"/>
              </a:rPr>
              <a:t>fries 2260</a:t>
            </a:r>
          </a:p>
          <a:p>
            <a:r>
              <a:rPr lang="en-US" sz="1200" dirty="0">
                <a:latin typeface="Courier New" pitchFamily="49" charset="0"/>
                <a:cs typeface="Courier New" pitchFamily="49" charset="0"/>
              </a:rPr>
              <a:t>good 1920</a:t>
            </a:r>
          </a:p>
          <a:p>
            <a:r>
              <a:rPr lang="en-US" sz="1200" dirty="0">
                <a:latin typeface="Courier New" pitchFamily="49" charset="0"/>
                <a:cs typeface="Courier New" pitchFamily="49" charset="0"/>
              </a:rPr>
              <a:t>burgers 1643</a:t>
            </a:r>
          </a:p>
          <a:p>
            <a:r>
              <a:rPr lang="en-US" sz="1200" dirty="0">
                <a:latin typeface="Courier New" pitchFamily="49" charset="0"/>
                <a:cs typeface="Courier New" pitchFamily="49" charset="0"/>
              </a:rPr>
              <a:t>wait 1508</a:t>
            </a:r>
          </a:p>
          <a:p>
            <a:r>
              <a:rPr lang="en-US" sz="1200" dirty="0">
                <a:latin typeface="Courier New" pitchFamily="49" charset="0"/>
                <a:cs typeface="Courier New" pitchFamily="49" charset="0"/>
              </a:rPr>
              <a:t>just 1412</a:t>
            </a:r>
          </a:p>
          <a:p>
            <a:r>
              <a:rPr lang="en-US" sz="1200" dirty="0">
                <a:latin typeface="Courier New" pitchFamily="49" charset="0"/>
                <a:cs typeface="Courier New" pitchFamily="49" charset="0"/>
              </a:rPr>
              <a:t>cheese 1307</a:t>
            </a:r>
          </a:p>
          <a:p>
            <a:r>
              <a:rPr lang="en-US" sz="1200" dirty="0">
                <a:latin typeface="Courier New" pitchFamily="49" charset="0"/>
                <a:cs typeface="Courier New" pitchFamily="49" charset="0"/>
              </a:rPr>
              <a:t>like 1204</a:t>
            </a:r>
          </a:p>
          <a:p>
            <a:r>
              <a:rPr lang="en-US" sz="1200" dirty="0">
                <a:latin typeface="Courier New" pitchFamily="49" charset="0"/>
                <a:cs typeface="Courier New" pitchFamily="49" charset="0"/>
              </a:rPr>
              <a:t>food 1175</a:t>
            </a:r>
          </a:p>
          <a:p>
            <a:r>
              <a:rPr lang="en-US" sz="1200" dirty="0">
                <a:latin typeface="Courier New" pitchFamily="49" charset="0"/>
                <a:cs typeface="Courier New" pitchFamily="49" charset="0"/>
              </a:rPr>
              <a:t>get 1162</a:t>
            </a:r>
          </a:p>
          <a:p>
            <a:r>
              <a:rPr lang="en-US" sz="1200" dirty="0">
                <a:latin typeface="Courier New" pitchFamily="49" charset="0"/>
                <a:cs typeface="Courier New" pitchFamily="49" charset="0"/>
              </a:rPr>
              <a:t>place 1159</a:t>
            </a:r>
          </a:p>
          <a:p>
            <a:r>
              <a:rPr lang="en-US" sz="1200" dirty="0">
                <a:latin typeface="Courier New" pitchFamily="49" charset="0"/>
                <a:cs typeface="Courier New" pitchFamily="49" charset="0"/>
              </a:rPr>
              <a:t>one 1118</a:t>
            </a:r>
          </a:p>
          <a:p>
            <a:r>
              <a:rPr lang="en-US" sz="1200" dirty="0">
                <a:latin typeface="Courier New" pitchFamily="49" charset="0"/>
                <a:cs typeface="Courier New" pitchFamily="49" charset="0"/>
              </a:rPr>
              <a:t>long 1013</a:t>
            </a:r>
          </a:p>
          <a:p>
            <a:r>
              <a:rPr lang="en-US" sz="1200" dirty="0">
                <a:latin typeface="Courier New" pitchFamily="49" charset="0"/>
                <a:cs typeface="Courier New" pitchFamily="49" charset="0"/>
              </a:rPr>
              <a:t>go 995</a:t>
            </a:r>
          </a:p>
          <a:p>
            <a:r>
              <a:rPr lang="en-US" sz="1200" dirty="0">
                <a:latin typeface="Courier New" pitchFamily="49" charset="0"/>
                <a:cs typeface="Courier New" pitchFamily="49" charset="0"/>
              </a:rPr>
              <a:t>time 951</a:t>
            </a:r>
          </a:p>
          <a:p>
            <a:r>
              <a:rPr lang="en-US" sz="1200" dirty="0">
                <a:latin typeface="Courier New" pitchFamily="49" charset="0"/>
                <a:cs typeface="Courier New" pitchFamily="49" charset="0"/>
              </a:rPr>
              <a:t>park 887</a:t>
            </a:r>
          </a:p>
          <a:p>
            <a:r>
              <a:rPr lang="en-US" sz="1200" dirty="0">
                <a:latin typeface="Courier New" pitchFamily="49" charset="0"/>
                <a:cs typeface="Courier New" pitchFamily="49" charset="0"/>
              </a:rPr>
              <a:t>can 860</a:t>
            </a:r>
          </a:p>
          <a:p>
            <a:r>
              <a:rPr lang="en-US" sz="1200" dirty="0">
                <a:latin typeface="Courier New" pitchFamily="49" charset="0"/>
                <a:cs typeface="Courier New" pitchFamily="49" charset="0"/>
              </a:rPr>
              <a:t>best 849</a:t>
            </a:r>
          </a:p>
        </p:txBody>
      </p:sp>
      <p:sp>
        <p:nvSpPr>
          <p:cNvPr id="6" name="TextBox 5"/>
          <p:cNvSpPr txBox="1"/>
          <p:nvPr/>
        </p:nvSpPr>
        <p:spPr>
          <a:xfrm>
            <a:off x="4419600" y="2623457"/>
            <a:ext cx="1828800" cy="4154984"/>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sauce 4023</a:t>
            </a:r>
          </a:p>
          <a:p>
            <a:r>
              <a:rPr lang="en-US" sz="1200" dirty="0">
                <a:latin typeface="Courier New" pitchFamily="49" charset="0"/>
                <a:cs typeface="Courier New" pitchFamily="49" charset="0"/>
              </a:rPr>
              <a:t>food 2507</a:t>
            </a:r>
          </a:p>
          <a:p>
            <a:r>
              <a:rPr lang="en-US" sz="1200" dirty="0">
                <a:latin typeface="Courier New" pitchFamily="49" charset="0"/>
                <a:cs typeface="Courier New" pitchFamily="49" charset="0"/>
              </a:rPr>
              <a:t>cart 2239</a:t>
            </a:r>
          </a:p>
          <a:p>
            <a:r>
              <a:rPr lang="en-US" sz="1200" dirty="0">
                <a:latin typeface="Courier New" pitchFamily="49" charset="0"/>
                <a:cs typeface="Courier New" pitchFamily="49" charset="0"/>
              </a:rPr>
              <a:t>chicken 2238</a:t>
            </a:r>
          </a:p>
          <a:p>
            <a:r>
              <a:rPr lang="en-US" sz="1200" dirty="0">
                <a:latin typeface="Courier New" pitchFamily="49" charset="0"/>
                <a:cs typeface="Courier New" pitchFamily="49" charset="0"/>
              </a:rPr>
              <a:t>rice 2052</a:t>
            </a:r>
          </a:p>
          <a:p>
            <a:r>
              <a:rPr lang="en-US" sz="1200" dirty="0">
                <a:latin typeface="Courier New" pitchFamily="49" charset="0"/>
                <a:cs typeface="Courier New" pitchFamily="49" charset="0"/>
              </a:rPr>
              <a:t>hot 1835</a:t>
            </a:r>
          </a:p>
          <a:p>
            <a:r>
              <a:rPr lang="en-US" sz="1200" dirty="0">
                <a:latin typeface="Courier New" pitchFamily="49" charset="0"/>
                <a:cs typeface="Courier New" pitchFamily="49" charset="0"/>
              </a:rPr>
              <a:t>white 1782</a:t>
            </a:r>
          </a:p>
          <a:p>
            <a:r>
              <a:rPr lang="en-US" sz="1200" dirty="0">
                <a:latin typeface="Courier New" pitchFamily="49" charset="0"/>
                <a:cs typeface="Courier New" pitchFamily="49" charset="0"/>
              </a:rPr>
              <a:t>line 1755</a:t>
            </a:r>
          </a:p>
          <a:p>
            <a:r>
              <a:rPr lang="en-US" sz="1200" dirty="0">
                <a:latin typeface="Courier New" pitchFamily="49" charset="0"/>
                <a:cs typeface="Courier New" pitchFamily="49" charset="0"/>
              </a:rPr>
              <a:t>good 1629</a:t>
            </a:r>
          </a:p>
          <a:p>
            <a:r>
              <a:rPr lang="en-US" sz="1200" dirty="0">
                <a:latin typeface="Courier New" pitchFamily="49" charset="0"/>
                <a:cs typeface="Courier New" pitchFamily="49" charset="0"/>
              </a:rPr>
              <a:t>lamb 1422</a:t>
            </a:r>
          </a:p>
          <a:p>
            <a:r>
              <a:rPr lang="en-US" sz="1200" dirty="0">
                <a:latin typeface="Courier New" pitchFamily="49" charset="0"/>
                <a:cs typeface="Courier New" pitchFamily="49" charset="0"/>
              </a:rPr>
              <a:t>halal 1343</a:t>
            </a:r>
          </a:p>
          <a:p>
            <a:r>
              <a:rPr lang="en-US" sz="1200" dirty="0">
                <a:latin typeface="Courier New" pitchFamily="49" charset="0"/>
                <a:cs typeface="Courier New" pitchFamily="49" charset="0"/>
              </a:rPr>
              <a:t>just 1338</a:t>
            </a:r>
          </a:p>
          <a:p>
            <a:r>
              <a:rPr lang="en-US" sz="1200" dirty="0">
                <a:latin typeface="Courier New" pitchFamily="49" charset="0"/>
                <a:cs typeface="Courier New" pitchFamily="49" charset="0"/>
              </a:rPr>
              <a:t>get 1332</a:t>
            </a:r>
          </a:p>
          <a:p>
            <a:r>
              <a:rPr lang="en-US" sz="1200" dirty="0">
                <a:latin typeface="Courier New" pitchFamily="49" charset="0"/>
                <a:cs typeface="Courier New" pitchFamily="49" charset="0"/>
              </a:rPr>
              <a:t>one 1222</a:t>
            </a:r>
          </a:p>
          <a:p>
            <a:r>
              <a:rPr lang="en-US" sz="1200" dirty="0">
                <a:latin typeface="Courier New" pitchFamily="49" charset="0"/>
                <a:cs typeface="Courier New" pitchFamily="49" charset="0"/>
              </a:rPr>
              <a:t>like 1096</a:t>
            </a:r>
          </a:p>
          <a:p>
            <a:r>
              <a:rPr lang="en-US" sz="1200" dirty="0">
                <a:latin typeface="Courier New" pitchFamily="49" charset="0"/>
                <a:cs typeface="Courier New" pitchFamily="49" charset="0"/>
              </a:rPr>
              <a:t>place 1052</a:t>
            </a:r>
          </a:p>
          <a:p>
            <a:r>
              <a:rPr lang="en-US" sz="1200" dirty="0">
                <a:latin typeface="Courier New" pitchFamily="49" charset="0"/>
                <a:cs typeface="Courier New" pitchFamily="49" charset="0"/>
              </a:rPr>
              <a:t>go 965</a:t>
            </a:r>
          </a:p>
          <a:p>
            <a:r>
              <a:rPr lang="en-US" sz="1200" dirty="0">
                <a:latin typeface="Courier New" pitchFamily="49" charset="0"/>
                <a:cs typeface="Courier New" pitchFamily="49" charset="0"/>
              </a:rPr>
              <a:t>can 878</a:t>
            </a:r>
          </a:p>
          <a:p>
            <a:r>
              <a:rPr lang="en-US" sz="1200" dirty="0">
                <a:latin typeface="Courier New" pitchFamily="49" charset="0"/>
                <a:cs typeface="Courier New" pitchFamily="49" charset="0"/>
              </a:rPr>
              <a:t>night 832</a:t>
            </a:r>
          </a:p>
          <a:p>
            <a:r>
              <a:rPr lang="en-US" sz="1200" dirty="0">
                <a:latin typeface="Courier New" pitchFamily="49" charset="0"/>
                <a:cs typeface="Courier New" pitchFamily="49" charset="0"/>
              </a:rPr>
              <a:t>time 794</a:t>
            </a:r>
          </a:p>
          <a:p>
            <a:r>
              <a:rPr lang="en-US" sz="1200" dirty="0">
                <a:latin typeface="Courier New" pitchFamily="49" charset="0"/>
                <a:cs typeface="Courier New" pitchFamily="49" charset="0"/>
              </a:rPr>
              <a:t>long 792</a:t>
            </a:r>
          </a:p>
          <a:p>
            <a:r>
              <a:rPr lang="en-US" sz="1200" dirty="0">
                <a:latin typeface="Courier New" pitchFamily="49" charset="0"/>
                <a:cs typeface="Courier New" pitchFamily="49" charset="0"/>
              </a:rPr>
              <a:t>people 790</a:t>
            </a:r>
          </a:p>
        </p:txBody>
      </p:sp>
      <p:sp>
        <p:nvSpPr>
          <p:cNvPr id="7" name="TextBox 6"/>
          <p:cNvSpPr txBox="1"/>
          <p:nvPr/>
        </p:nvSpPr>
        <p:spPr>
          <a:xfrm>
            <a:off x="6248400" y="2645228"/>
            <a:ext cx="1817914" cy="3970318"/>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pastrami 3782</a:t>
            </a:r>
          </a:p>
          <a:p>
            <a:r>
              <a:rPr lang="en-US" sz="1200" dirty="0">
                <a:latin typeface="Courier New" pitchFamily="49" charset="0"/>
                <a:cs typeface="Courier New" pitchFamily="49" charset="0"/>
              </a:rPr>
              <a:t>sandwich 2934</a:t>
            </a:r>
          </a:p>
          <a:p>
            <a:r>
              <a:rPr lang="en-US" sz="1200" dirty="0">
                <a:latin typeface="Courier New" pitchFamily="49" charset="0"/>
                <a:cs typeface="Courier New" pitchFamily="49" charset="0"/>
              </a:rPr>
              <a:t>place 1480</a:t>
            </a:r>
          </a:p>
          <a:p>
            <a:r>
              <a:rPr lang="en-US" sz="1200" dirty="0">
                <a:latin typeface="Courier New" pitchFamily="49" charset="0"/>
                <a:cs typeface="Courier New" pitchFamily="49" charset="0"/>
              </a:rPr>
              <a:t>good 1341</a:t>
            </a:r>
          </a:p>
          <a:p>
            <a:r>
              <a:rPr lang="en-US" sz="1200" dirty="0">
                <a:latin typeface="Courier New" pitchFamily="49" charset="0"/>
                <a:cs typeface="Courier New" pitchFamily="49" charset="0"/>
              </a:rPr>
              <a:t>get 1251</a:t>
            </a:r>
          </a:p>
          <a:p>
            <a:r>
              <a:rPr lang="en-US" sz="1200" dirty="0" err="1">
                <a:latin typeface="Courier New" pitchFamily="49" charset="0"/>
                <a:cs typeface="Courier New" pitchFamily="49" charset="0"/>
              </a:rPr>
              <a:t>katz's</a:t>
            </a:r>
            <a:r>
              <a:rPr lang="en-US" sz="1200" dirty="0">
                <a:latin typeface="Courier New" pitchFamily="49" charset="0"/>
                <a:cs typeface="Courier New" pitchFamily="49" charset="0"/>
              </a:rPr>
              <a:t> 1223</a:t>
            </a:r>
          </a:p>
          <a:p>
            <a:r>
              <a:rPr lang="en-US" sz="1200" dirty="0">
                <a:latin typeface="Courier New" pitchFamily="49" charset="0"/>
                <a:cs typeface="Courier New" pitchFamily="49" charset="0"/>
              </a:rPr>
              <a:t>just 1214</a:t>
            </a:r>
          </a:p>
          <a:p>
            <a:r>
              <a:rPr lang="en-US" sz="1200" dirty="0">
                <a:latin typeface="Courier New" pitchFamily="49" charset="0"/>
                <a:cs typeface="Courier New" pitchFamily="49" charset="0"/>
              </a:rPr>
              <a:t>like 1207</a:t>
            </a:r>
          </a:p>
          <a:p>
            <a:r>
              <a:rPr lang="en-US" sz="1200" dirty="0">
                <a:latin typeface="Courier New" pitchFamily="49" charset="0"/>
                <a:cs typeface="Courier New" pitchFamily="49" charset="0"/>
              </a:rPr>
              <a:t>meat 1168</a:t>
            </a:r>
          </a:p>
          <a:p>
            <a:r>
              <a:rPr lang="en-US" sz="1200" dirty="0">
                <a:latin typeface="Courier New" pitchFamily="49" charset="0"/>
                <a:cs typeface="Courier New" pitchFamily="49" charset="0"/>
              </a:rPr>
              <a:t>one 1071</a:t>
            </a:r>
          </a:p>
          <a:p>
            <a:r>
              <a:rPr lang="en-US" sz="1200" dirty="0">
                <a:latin typeface="Courier New" pitchFamily="49" charset="0"/>
                <a:cs typeface="Courier New" pitchFamily="49" charset="0"/>
              </a:rPr>
              <a:t>deli 984</a:t>
            </a:r>
          </a:p>
          <a:p>
            <a:r>
              <a:rPr lang="en-US" sz="1200" dirty="0">
                <a:latin typeface="Courier New" pitchFamily="49" charset="0"/>
                <a:cs typeface="Courier New" pitchFamily="49" charset="0"/>
              </a:rPr>
              <a:t>best 965</a:t>
            </a:r>
          </a:p>
          <a:p>
            <a:r>
              <a:rPr lang="en-US" sz="1200" dirty="0">
                <a:latin typeface="Courier New" pitchFamily="49" charset="0"/>
                <a:cs typeface="Courier New" pitchFamily="49" charset="0"/>
              </a:rPr>
              <a:t>go 961</a:t>
            </a:r>
          </a:p>
          <a:p>
            <a:r>
              <a:rPr lang="en-US" sz="1200" dirty="0">
                <a:latin typeface="Courier New" pitchFamily="49" charset="0"/>
                <a:cs typeface="Courier New" pitchFamily="49" charset="0"/>
              </a:rPr>
              <a:t>ticket 955</a:t>
            </a:r>
          </a:p>
          <a:p>
            <a:r>
              <a:rPr lang="en-US" sz="1200" dirty="0">
                <a:latin typeface="Courier New" pitchFamily="49" charset="0"/>
                <a:cs typeface="Courier New" pitchFamily="49" charset="0"/>
              </a:rPr>
              <a:t>food 896</a:t>
            </a:r>
          </a:p>
          <a:p>
            <a:r>
              <a:rPr lang="en-US" sz="1200" dirty="0">
                <a:latin typeface="Courier New" pitchFamily="49" charset="0"/>
                <a:cs typeface="Courier New" pitchFamily="49" charset="0"/>
              </a:rPr>
              <a:t>sandwiches 813</a:t>
            </a:r>
          </a:p>
          <a:p>
            <a:r>
              <a:rPr lang="en-US" sz="1200" dirty="0">
                <a:latin typeface="Courier New" pitchFamily="49" charset="0"/>
                <a:cs typeface="Courier New" pitchFamily="49" charset="0"/>
              </a:rPr>
              <a:t>can 812</a:t>
            </a:r>
          </a:p>
          <a:p>
            <a:r>
              <a:rPr lang="en-US" sz="1200" dirty="0">
                <a:latin typeface="Courier New" pitchFamily="49" charset="0"/>
                <a:cs typeface="Courier New" pitchFamily="49" charset="0"/>
              </a:rPr>
              <a:t>beef 768</a:t>
            </a:r>
          </a:p>
          <a:p>
            <a:r>
              <a:rPr lang="en-US" sz="1200" dirty="0">
                <a:latin typeface="Courier New" pitchFamily="49" charset="0"/>
                <a:cs typeface="Courier New" pitchFamily="49" charset="0"/>
              </a:rPr>
              <a:t>order 720</a:t>
            </a:r>
          </a:p>
          <a:p>
            <a:r>
              <a:rPr lang="en-US" sz="1200" dirty="0">
                <a:latin typeface="Courier New" pitchFamily="49" charset="0"/>
                <a:cs typeface="Courier New" pitchFamily="49" charset="0"/>
              </a:rPr>
              <a:t>pickles 699</a:t>
            </a:r>
          </a:p>
          <a:p>
            <a:r>
              <a:rPr lang="en-US" sz="1200" dirty="0">
                <a:latin typeface="Courier New" pitchFamily="49" charset="0"/>
                <a:cs typeface="Courier New" pitchFamily="49" charset="0"/>
              </a:rPr>
              <a:t>time 662</a:t>
            </a:r>
          </a:p>
        </p:txBody>
      </p:sp>
      <p:sp>
        <p:nvSpPr>
          <p:cNvPr id="10" name="TextBox 9">
            <a:extLst>
              <a:ext uri="{FF2B5EF4-FFF2-40B4-BE49-F238E27FC236}">
                <a16:creationId xmlns:a16="http://schemas.microsoft.com/office/drawing/2014/main" id="{0339E6DD-0AB1-4735-81AE-835F02B9DC7F}"/>
              </a:ext>
            </a:extLst>
          </p:cNvPr>
          <p:cNvSpPr txBox="1"/>
          <p:nvPr/>
        </p:nvSpPr>
        <p:spPr>
          <a:xfrm>
            <a:off x="3820033" y="5826562"/>
            <a:ext cx="3637534" cy="461665"/>
          </a:xfrm>
          <a:prstGeom prst="rect">
            <a:avLst/>
          </a:prstGeom>
          <a:solidFill>
            <a:srgbClr val="FFFF00"/>
          </a:solidFill>
        </p:spPr>
        <p:txBody>
          <a:bodyPr wrap="none" rtlCol="0">
            <a:spAutoFit/>
          </a:bodyPr>
          <a:lstStyle/>
          <a:p>
            <a:r>
              <a:rPr lang="en-US" sz="2400" b="1" dirty="0"/>
              <a:t>What can you observe?</a:t>
            </a:r>
            <a:endParaRPr lang="en-US" sz="2400" b="1" dirty="0">
              <a:solidFill>
                <a:srgbClr val="FF0000"/>
              </a:solidFill>
            </a:endParaRPr>
          </a:p>
        </p:txBody>
      </p:sp>
    </p:spTree>
    <p:extLst>
      <p:ext uri="{BB962C8B-B14F-4D97-AF65-F5344CB8AC3E}">
        <p14:creationId xmlns:p14="http://schemas.microsoft.com/office/powerpoint/2010/main" val="388392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cut</a:t>
            </a:r>
          </a:p>
        </p:txBody>
      </p:sp>
      <p:sp>
        <p:nvSpPr>
          <p:cNvPr id="3" name="Content Placeholder 2"/>
          <p:cNvSpPr>
            <a:spLocks noGrp="1"/>
          </p:cNvSpPr>
          <p:nvPr>
            <p:ph idx="1"/>
          </p:nvPr>
        </p:nvSpPr>
        <p:spPr/>
        <p:txBody>
          <a:bodyPr/>
          <a:lstStyle/>
          <a:p>
            <a:r>
              <a:rPr lang="en-US" dirty="0"/>
              <a:t>After removing stop words…</a:t>
            </a:r>
          </a:p>
        </p:txBody>
      </p:sp>
      <p:sp>
        <p:nvSpPr>
          <p:cNvPr id="4" name="TextBox 3"/>
          <p:cNvSpPr txBox="1"/>
          <p:nvPr/>
        </p:nvSpPr>
        <p:spPr>
          <a:xfrm>
            <a:off x="533400" y="2590800"/>
            <a:ext cx="2057400" cy="3970318"/>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ramen 8572</a:t>
            </a:r>
          </a:p>
          <a:p>
            <a:r>
              <a:rPr lang="en-US" sz="1200" dirty="0">
                <a:latin typeface="Courier New" pitchFamily="49" charset="0"/>
                <a:cs typeface="Courier New" pitchFamily="49" charset="0"/>
              </a:rPr>
              <a:t>pork 4152</a:t>
            </a:r>
          </a:p>
          <a:p>
            <a:r>
              <a:rPr lang="en-US" sz="1200" dirty="0">
                <a:latin typeface="Courier New" pitchFamily="49" charset="0"/>
                <a:cs typeface="Courier New" pitchFamily="49" charset="0"/>
              </a:rPr>
              <a:t>wait 3195</a:t>
            </a:r>
          </a:p>
          <a:p>
            <a:r>
              <a:rPr lang="en-US" sz="1200" b="1" dirty="0">
                <a:solidFill>
                  <a:srgbClr val="FF0000"/>
                </a:solidFill>
                <a:latin typeface="Courier New" pitchFamily="49" charset="0"/>
                <a:cs typeface="Courier New" pitchFamily="49" charset="0"/>
              </a:rPr>
              <a:t>good 2867</a:t>
            </a:r>
          </a:p>
          <a:p>
            <a:r>
              <a:rPr lang="en-US" sz="1200" b="1" dirty="0">
                <a:solidFill>
                  <a:srgbClr val="FF0000"/>
                </a:solidFill>
                <a:latin typeface="Courier New" pitchFamily="49" charset="0"/>
                <a:cs typeface="Courier New" pitchFamily="49" charset="0"/>
              </a:rPr>
              <a:t>place 2361</a:t>
            </a:r>
          </a:p>
          <a:p>
            <a:r>
              <a:rPr lang="en-US" sz="1200" dirty="0">
                <a:latin typeface="Courier New" pitchFamily="49" charset="0"/>
                <a:cs typeface="Courier New" pitchFamily="49" charset="0"/>
              </a:rPr>
              <a:t>noodles 2279</a:t>
            </a:r>
          </a:p>
          <a:p>
            <a:r>
              <a:rPr lang="en-US" sz="1200" dirty="0" err="1">
                <a:latin typeface="Courier New" pitchFamily="49" charset="0"/>
                <a:cs typeface="Courier New" pitchFamily="49" charset="0"/>
              </a:rPr>
              <a:t>ippudo</a:t>
            </a:r>
            <a:r>
              <a:rPr lang="en-US" sz="1200" dirty="0">
                <a:latin typeface="Courier New" pitchFamily="49" charset="0"/>
                <a:cs typeface="Courier New" pitchFamily="49" charset="0"/>
              </a:rPr>
              <a:t> 2261</a:t>
            </a:r>
          </a:p>
          <a:p>
            <a:r>
              <a:rPr lang="en-US" sz="1200" dirty="0">
                <a:latin typeface="Courier New" pitchFamily="49" charset="0"/>
                <a:cs typeface="Courier New" pitchFamily="49" charset="0"/>
              </a:rPr>
              <a:t>buns 2251</a:t>
            </a:r>
          </a:p>
          <a:p>
            <a:r>
              <a:rPr lang="en-US" sz="1200" dirty="0">
                <a:latin typeface="Courier New" pitchFamily="49" charset="0"/>
                <a:cs typeface="Courier New" pitchFamily="49" charset="0"/>
              </a:rPr>
              <a:t>broth 2041</a:t>
            </a:r>
          </a:p>
          <a:p>
            <a:r>
              <a:rPr lang="en-US" sz="1200" b="1"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1902</a:t>
            </a:r>
          </a:p>
          <a:p>
            <a:r>
              <a:rPr lang="en-US" sz="1200" dirty="0">
                <a:latin typeface="Courier New" pitchFamily="49" charset="0"/>
                <a:cs typeface="Courier New" pitchFamily="49" charset="0"/>
              </a:rPr>
              <a:t>just 1896</a:t>
            </a:r>
          </a:p>
          <a:p>
            <a:r>
              <a:rPr lang="en-US" sz="1200" b="1"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1641</a:t>
            </a:r>
          </a:p>
          <a:p>
            <a:r>
              <a:rPr lang="en-US" sz="1200" dirty="0">
                <a:latin typeface="Courier New" pitchFamily="49" charset="0"/>
                <a:cs typeface="Courier New" pitchFamily="49" charset="0"/>
              </a:rPr>
              <a:t>time 1613</a:t>
            </a:r>
          </a:p>
          <a:p>
            <a:r>
              <a:rPr lang="en-US" sz="1200" dirty="0">
                <a:latin typeface="Courier New" pitchFamily="49" charset="0"/>
                <a:cs typeface="Courier New" pitchFamily="49" charset="0"/>
              </a:rPr>
              <a:t>one 1460</a:t>
            </a:r>
          </a:p>
          <a:p>
            <a:r>
              <a:rPr lang="en-US" sz="1200" dirty="0">
                <a:latin typeface="Courier New" pitchFamily="49" charset="0"/>
                <a:cs typeface="Courier New" pitchFamily="49" charset="0"/>
              </a:rPr>
              <a:t>really 1437</a:t>
            </a:r>
          </a:p>
          <a:p>
            <a:r>
              <a:rPr lang="en-US" sz="1200" dirty="0">
                <a:latin typeface="Courier New" pitchFamily="49" charset="0"/>
                <a:cs typeface="Courier New" pitchFamily="49" charset="0"/>
              </a:rPr>
              <a:t>go 1366</a:t>
            </a:r>
          </a:p>
          <a:p>
            <a:r>
              <a:rPr lang="en-US" sz="1200" b="1" dirty="0">
                <a:solidFill>
                  <a:srgbClr val="FF0000"/>
                </a:solidFill>
                <a:latin typeface="Courier New" pitchFamily="49" charset="0"/>
                <a:cs typeface="Courier New" pitchFamily="49" charset="0"/>
              </a:rPr>
              <a:t>food 1296</a:t>
            </a:r>
          </a:p>
          <a:p>
            <a:r>
              <a:rPr lang="en-US" sz="1200" dirty="0">
                <a:latin typeface="Courier New" pitchFamily="49" charset="0"/>
                <a:cs typeface="Courier New" pitchFamily="49" charset="0"/>
              </a:rPr>
              <a:t>bowl 1272</a:t>
            </a:r>
          </a:p>
          <a:p>
            <a:r>
              <a:rPr lang="en-US" sz="1200" dirty="0">
                <a:latin typeface="Courier New" pitchFamily="49" charset="0"/>
                <a:cs typeface="Courier New" pitchFamily="49" charset="0"/>
              </a:rPr>
              <a:t>can 1256</a:t>
            </a:r>
          </a:p>
          <a:p>
            <a:r>
              <a:rPr lang="en-US" sz="1200" dirty="0">
                <a:latin typeface="Courier New" pitchFamily="49" charset="0"/>
                <a:cs typeface="Courier New" pitchFamily="49" charset="0"/>
              </a:rPr>
              <a:t>great 1172</a:t>
            </a:r>
          </a:p>
          <a:p>
            <a:r>
              <a:rPr lang="en-US" sz="1200" dirty="0">
                <a:latin typeface="Courier New" pitchFamily="49" charset="0"/>
                <a:cs typeface="Courier New" pitchFamily="49" charset="0"/>
              </a:rPr>
              <a:t>best 1167</a:t>
            </a:r>
          </a:p>
        </p:txBody>
      </p:sp>
      <p:sp>
        <p:nvSpPr>
          <p:cNvPr id="5" name="TextBox 4"/>
          <p:cNvSpPr txBox="1"/>
          <p:nvPr/>
        </p:nvSpPr>
        <p:spPr>
          <a:xfrm>
            <a:off x="2590800" y="2612571"/>
            <a:ext cx="1828800" cy="3970318"/>
          </a:xfrm>
          <a:prstGeom prst="rect">
            <a:avLst/>
          </a:prstGeom>
          <a:solidFill>
            <a:schemeClr val="accent5">
              <a:lumMod val="60000"/>
              <a:lumOff val="40000"/>
            </a:schemeClr>
          </a:solidFill>
        </p:spPr>
        <p:txBody>
          <a:bodyPr wrap="square" rtlCol="0">
            <a:spAutoFit/>
          </a:bodyPr>
          <a:lstStyle/>
          <a:p>
            <a:r>
              <a:rPr lang="en-US" sz="1200" dirty="0">
                <a:latin typeface="Courier New" pitchFamily="49" charset="0"/>
                <a:cs typeface="Courier New" pitchFamily="49" charset="0"/>
              </a:rPr>
              <a:t>burger 4340</a:t>
            </a:r>
          </a:p>
          <a:p>
            <a:r>
              <a:rPr lang="en-US" sz="1200" dirty="0">
                <a:latin typeface="Courier New" pitchFamily="49" charset="0"/>
                <a:cs typeface="Courier New" pitchFamily="49" charset="0"/>
              </a:rPr>
              <a:t>shack 3291</a:t>
            </a:r>
          </a:p>
          <a:p>
            <a:r>
              <a:rPr lang="en-US" sz="1200" dirty="0">
                <a:latin typeface="Courier New" pitchFamily="49" charset="0"/>
                <a:cs typeface="Courier New" pitchFamily="49" charset="0"/>
              </a:rPr>
              <a:t>shake 3221</a:t>
            </a:r>
          </a:p>
          <a:p>
            <a:r>
              <a:rPr lang="en-US" sz="1200" dirty="0">
                <a:latin typeface="Courier New" pitchFamily="49" charset="0"/>
                <a:cs typeface="Courier New" pitchFamily="49" charset="0"/>
              </a:rPr>
              <a:t>line 2397</a:t>
            </a:r>
          </a:p>
          <a:p>
            <a:r>
              <a:rPr lang="en-US" sz="1200" dirty="0">
                <a:latin typeface="Courier New" pitchFamily="49" charset="0"/>
                <a:cs typeface="Courier New" pitchFamily="49" charset="0"/>
              </a:rPr>
              <a:t>fries 2260</a:t>
            </a:r>
          </a:p>
          <a:p>
            <a:r>
              <a:rPr lang="en-US" sz="1200" b="1" dirty="0">
                <a:solidFill>
                  <a:srgbClr val="FF0000"/>
                </a:solidFill>
                <a:latin typeface="Courier New" pitchFamily="49" charset="0"/>
                <a:cs typeface="Courier New" pitchFamily="49" charset="0"/>
              </a:rPr>
              <a:t>good 1920</a:t>
            </a:r>
          </a:p>
          <a:p>
            <a:r>
              <a:rPr lang="en-US" sz="1200" dirty="0">
                <a:latin typeface="Courier New" pitchFamily="49" charset="0"/>
                <a:cs typeface="Courier New" pitchFamily="49" charset="0"/>
              </a:rPr>
              <a:t>burgers 1643</a:t>
            </a:r>
          </a:p>
          <a:p>
            <a:r>
              <a:rPr lang="en-US" sz="1200" dirty="0">
                <a:latin typeface="Courier New" pitchFamily="49" charset="0"/>
                <a:cs typeface="Courier New" pitchFamily="49" charset="0"/>
              </a:rPr>
              <a:t>wait 1508</a:t>
            </a:r>
          </a:p>
          <a:p>
            <a:r>
              <a:rPr lang="en-US" sz="1200" dirty="0">
                <a:latin typeface="Courier New" pitchFamily="49" charset="0"/>
                <a:cs typeface="Courier New" pitchFamily="49" charset="0"/>
              </a:rPr>
              <a:t>just 1412</a:t>
            </a:r>
          </a:p>
          <a:p>
            <a:r>
              <a:rPr lang="en-US" sz="1200" dirty="0">
                <a:latin typeface="Courier New" pitchFamily="49" charset="0"/>
                <a:cs typeface="Courier New" pitchFamily="49" charset="0"/>
              </a:rPr>
              <a:t>cheese 1307</a:t>
            </a:r>
          </a:p>
          <a:p>
            <a:r>
              <a:rPr lang="en-US" sz="1200" b="1"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1204</a:t>
            </a:r>
          </a:p>
          <a:p>
            <a:r>
              <a:rPr lang="en-US" sz="1200" b="1" dirty="0">
                <a:solidFill>
                  <a:srgbClr val="FF0000"/>
                </a:solidFill>
                <a:latin typeface="Courier New" pitchFamily="49" charset="0"/>
                <a:cs typeface="Courier New" pitchFamily="49" charset="0"/>
              </a:rPr>
              <a:t>food 1175</a:t>
            </a:r>
          </a:p>
          <a:p>
            <a:r>
              <a:rPr lang="en-US" sz="1200" b="1"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1162</a:t>
            </a:r>
          </a:p>
          <a:p>
            <a:r>
              <a:rPr lang="en-US" sz="1200" b="1" dirty="0">
                <a:solidFill>
                  <a:srgbClr val="FF0000"/>
                </a:solidFill>
                <a:latin typeface="Courier New" pitchFamily="49" charset="0"/>
                <a:cs typeface="Courier New" pitchFamily="49" charset="0"/>
              </a:rPr>
              <a:t>place 1159</a:t>
            </a:r>
          </a:p>
          <a:p>
            <a:r>
              <a:rPr lang="en-US" sz="1200" dirty="0">
                <a:latin typeface="Courier New" pitchFamily="49" charset="0"/>
                <a:cs typeface="Courier New" pitchFamily="49" charset="0"/>
              </a:rPr>
              <a:t>one 1118</a:t>
            </a:r>
          </a:p>
          <a:p>
            <a:r>
              <a:rPr lang="en-US" sz="1200" dirty="0">
                <a:latin typeface="Courier New" pitchFamily="49" charset="0"/>
                <a:cs typeface="Courier New" pitchFamily="49" charset="0"/>
              </a:rPr>
              <a:t>long 1013</a:t>
            </a:r>
          </a:p>
          <a:p>
            <a:r>
              <a:rPr lang="en-US" sz="1200" dirty="0">
                <a:latin typeface="Courier New" pitchFamily="49" charset="0"/>
                <a:cs typeface="Courier New" pitchFamily="49" charset="0"/>
              </a:rPr>
              <a:t>go 995</a:t>
            </a:r>
          </a:p>
          <a:p>
            <a:r>
              <a:rPr lang="en-US" sz="1200" dirty="0">
                <a:latin typeface="Courier New" pitchFamily="49" charset="0"/>
                <a:cs typeface="Courier New" pitchFamily="49" charset="0"/>
              </a:rPr>
              <a:t>time 951</a:t>
            </a:r>
          </a:p>
          <a:p>
            <a:r>
              <a:rPr lang="en-US" sz="1200" dirty="0">
                <a:latin typeface="Courier New" pitchFamily="49" charset="0"/>
                <a:cs typeface="Courier New" pitchFamily="49" charset="0"/>
              </a:rPr>
              <a:t>park 887</a:t>
            </a:r>
          </a:p>
          <a:p>
            <a:r>
              <a:rPr lang="en-US" sz="1200" dirty="0">
                <a:latin typeface="Courier New" pitchFamily="49" charset="0"/>
                <a:cs typeface="Courier New" pitchFamily="49" charset="0"/>
              </a:rPr>
              <a:t>can 860</a:t>
            </a:r>
          </a:p>
          <a:p>
            <a:r>
              <a:rPr lang="en-US" sz="1200" dirty="0">
                <a:latin typeface="Courier New" pitchFamily="49" charset="0"/>
                <a:cs typeface="Courier New" pitchFamily="49" charset="0"/>
              </a:rPr>
              <a:t>best 849</a:t>
            </a:r>
          </a:p>
        </p:txBody>
      </p:sp>
      <p:sp>
        <p:nvSpPr>
          <p:cNvPr id="6" name="TextBox 5"/>
          <p:cNvSpPr txBox="1"/>
          <p:nvPr/>
        </p:nvSpPr>
        <p:spPr>
          <a:xfrm>
            <a:off x="4419600" y="2623457"/>
            <a:ext cx="1828800" cy="4154984"/>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sauce 4023</a:t>
            </a:r>
          </a:p>
          <a:p>
            <a:r>
              <a:rPr lang="en-US" sz="1200" b="1" dirty="0">
                <a:solidFill>
                  <a:srgbClr val="FF0000"/>
                </a:solidFill>
                <a:latin typeface="Courier New" pitchFamily="49" charset="0"/>
                <a:cs typeface="Courier New" pitchFamily="49" charset="0"/>
              </a:rPr>
              <a:t>food 2507</a:t>
            </a:r>
          </a:p>
          <a:p>
            <a:r>
              <a:rPr lang="en-US" sz="1200" dirty="0">
                <a:latin typeface="Courier New" pitchFamily="49" charset="0"/>
                <a:cs typeface="Courier New" pitchFamily="49" charset="0"/>
              </a:rPr>
              <a:t>cart 2239</a:t>
            </a:r>
          </a:p>
          <a:p>
            <a:r>
              <a:rPr lang="en-US" sz="1200" dirty="0">
                <a:latin typeface="Courier New" pitchFamily="49" charset="0"/>
                <a:cs typeface="Courier New" pitchFamily="49" charset="0"/>
              </a:rPr>
              <a:t>chicken 2238</a:t>
            </a:r>
          </a:p>
          <a:p>
            <a:r>
              <a:rPr lang="en-US" sz="1200" dirty="0">
                <a:latin typeface="Courier New" pitchFamily="49" charset="0"/>
                <a:cs typeface="Courier New" pitchFamily="49" charset="0"/>
              </a:rPr>
              <a:t>rice 2052</a:t>
            </a:r>
          </a:p>
          <a:p>
            <a:r>
              <a:rPr lang="en-US" sz="1200" dirty="0">
                <a:latin typeface="Courier New" pitchFamily="49" charset="0"/>
                <a:cs typeface="Courier New" pitchFamily="49" charset="0"/>
              </a:rPr>
              <a:t>hot 1835</a:t>
            </a:r>
          </a:p>
          <a:p>
            <a:r>
              <a:rPr lang="en-US" sz="1200" dirty="0">
                <a:latin typeface="Courier New" pitchFamily="49" charset="0"/>
                <a:cs typeface="Courier New" pitchFamily="49" charset="0"/>
              </a:rPr>
              <a:t>white 1782</a:t>
            </a:r>
          </a:p>
          <a:p>
            <a:r>
              <a:rPr lang="en-US" sz="1200" dirty="0">
                <a:latin typeface="Courier New" pitchFamily="49" charset="0"/>
                <a:cs typeface="Courier New" pitchFamily="49" charset="0"/>
              </a:rPr>
              <a:t>line 1755</a:t>
            </a:r>
          </a:p>
          <a:p>
            <a:r>
              <a:rPr lang="en-US" sz="1200" b="1" dirty="0">
                <a:solidFill>
                  <a:srgbClr val="FF0000"/>
                </a:solidFill>
                <a:latin typeface="Courier New" pitchFamily="49" charset="0"/>
                <a:cs typeface="Courier New" pitchFamily="49" charset="0"/>
              </a:rPr>
              <a:t>good 1629</a:t>
            </a:r>
          </a:p>
          <a:p>
            <a:r>
              <a:rPr lang="en-US" sz="1200" dirty="0">
                <a:latin typeface="Courier New" pitchFamily="49" charset="0"/>
                <a:cs typeface="Courier New" pitchFamily="49" charset="0"/>
              </a:rPr>
              <a:t>lamb 1422</a:t>
            </a:r>
          </a:p>
          <a:p>
            <a:r>
              <a:rPr lang="en-US" sz="1200" dirty="0">
                <a:latin typeface="Courier New" pitchFamily="49" charset="0"/>
                <a:cs typeface="Courier New" pitchFamily="49" charset="0"/>
              </a:rPr>
              <a:t>halal 1343</a:t>
            </a:r>
          </a:p>
          <a:p>
            <a:r>
              <a:rPr lang="en-US" sz="1200" dirty="0">
                <a:latin typeface="Courier New" pitchFamily="49" charset="0"/>
                <a:cs typeface="Courier New" pitchFamily="49" charset="0"/>
              </a:rPr>
              <a:t>just 1338</a:t>
            </a:r>
          </a:p>
          <a:p>
            <a:r>
              <a:rPr lang="en-US" sz="1200" b="1"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1332</a:t>
            </a:r>
          </a:p>
          <a:p>
            <a:r>
              <a:rPr lang="en-US" sz="1200" dirty="0">
                <a:latin typeface="Courier New" pitchFamily="49" charset="0"/>
                <a:cs typeface="Courier New" pitchFamily="49" charset="0"/>
              </a:rPr>
              <a:t>one 1222</a:t>
            </a:r>
          </a:p>
          <a:p>
            <a:r>
              <a:rPr lang="en-US" sz="1200" b="1"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1096</a:t>
            </a:r>
          </a:p>
          <a:p>
            <a:r>
              <a:rPr lang="en-US" sz="1200" b="1" dirty="0">
                <a:solidFill>
                  <a:srgbClr val="FF0000"/>
                </a:solidFill>
                <a:latin typeface="Courier New" pitchFamily="49" charset="0"/>
                <a:cs typeface="Courier New" pitchFamily="49" charset="0"/>
              </a:rPr>
              <a:t>place 1052</a:t>
            </a:r>
          </a:p>
          <a:p>
            <a:r>
              <a:rPr lang="en-US" sz="1200" dirty="0">
                <a:latin typeface="Courier New" pitchFamily="49" charset="0"/>
                <a:cs typeface="Courier New" pitchFamily="49" charset="0"/>
              </a:rPr>
              <a:t>go 965</a:t>
            </a:r>
          </a:p>
          <a:p>
            <a:r>
              <a:rPr lang="en-US" sz="1200" dirty="0">
                <a:latin typeface="Courier New" pitchFamily="49" charset="0"/>
                <a:cs typeface="Courier New" pitchFamily="49" charset="0"/>
              </a:rPr>
              <a:t>can 878</a:t>
            </a:r>
          </a:p>
          <a:p>
            <a:r>
              <a:rPr lang="en-US" sz="1200" dirty="0">
                <a:latin typeface="Courier New" pitchFamily="49" charset="0"/>
                <a:cs typeface="Courier New" pitchFamily="49" charset="0"/>
              </a:rPr>
              <a:t>night 832</a:t>
            </a:r>
          </a:p>
          <a:p>
            <a:r>
              <a:rPr lang="en-US" sz="1200" dirty="0">
                <a:latin typeface="Courier New" pitchFamily="49" charset="0"/>
                <a:cs typeface="Courier New" pitchFamily="49" charset="0"/>
              </a:rPr>
              <a:t>time 794</a:t>
            </a:r>
          </a:p>
          <a:p>
            <a:r>
              <a:rPr lang="en-US" sz="1200" dirty="0">
                <a:latin typeface="Courier New" pitchFamily="49" charset="0"/>
                <a:cs typeface="Courier New" pitchFamily="49" charset="0"/>
              </a:rPr>
              <a:t>long 792</a:t>
            </a:r>
          </a:p>
          <a:p>
            <a:r>
              <a:rPr lang="en-US" sz="1200" dirty="0">
                <a:latin typeface="Courier New" pitchFamily="49" charset="0"/>
                <a:cs typeface="Courier New" pitchFamily="49" charset="0"/>
              </a:rPr>
              <a:t>people 790</a:t>
            </a:r>
          </a:p>
        </p:txBody>
      </p:sp>
      <p:sp>
        <p:nvSpPr>
          <p:cNvPr id="7" name="TextBox 6"/>
          <p:cNvSpPr txBox="1"/>
          <p:nvPr/>
        </p:nvSpPr>
        <p:spPr>
          <a:xfrm>
            <a:off x="6248400" y="2645228"/>
            <a:ext cx="1817914" cy="3970318"/>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pastrami 3782</a:t>
            </a:r>
          </a:p>
          <a:p>
            <a:r>
              <a:rPr lang="en-US" sz="1200" dirty="0">
                <a:latin typeface="Courier New" pitchFamily="49" charset="0"/>
                <a:cs typeface="Courier New" pitchFamily="49" charset="0"/>
              </a:rPr>
              <a:t>sandwich 2934</a:t>
            </a:r>
          </a:p>
          <a:p>
            <a:r>
              <a:rPr lang="en-US" sz="1200" b="1" dirty="0">
                <a:solidFill>
                  <a:srgbClr val="FF0000"/>
                </a:solidFill>
                <a:latin typeface="Courier New" pitchFamily="49" charset="0"/>
                <a:cs typeface="Courier New" pitchFamily="49" charset="0"/>
              </a:rPr>
              <a:t>place 1480</a:t>
            </a:r>
          </a:p>
          <a:p>
            <a:r>
              <a:rPr lang="en-US" sz="1200" b="1" dirty="0">
                <a:solidFill>
                  <a:srgbClr val="FF0000"/>
                </a:solidFill>
                <a:latin typeface="Courier New" pitchFamily="49" charset="0"/>
                <a:cs typeface="Courier New" pitchFamily="49" charset="0"/>
              </a:rPr>
              <a:t>good 1341</a:t>
            </a:r>
          </a:p>
          <a:p>
            <a:r>
              <a:rPr lang="en-US" sz="1200" b="1"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1251</a:t>
            </a:r>
          </a:p>
          <a:p>
            <a:r>
              <a:rPr lang="en-US" sz="1200" dirty="0" err="1">
                <a:latin typeface="Courier New" pitchFamily="49" charset="0"/>
                <a:cs typeface="Courier New" pitchFamily="49" charset="0"/>
              </a:rPr>
              <a:t>katz's</a:t>
            </a:r>
            <a:r>
              <a:rPr lang="en-US" sz="1200" dirty="0">
                <a:latin typeface="Courier New" pitchFamily="49" charset="0"/>
                <a:cs typeface="Courier New" pitchFamily="49" charset="0"/>
              </a:rPr>
              <a:t> 1223</a:t>
            </a:r>
          </a:p>
          <a:p>
            <a:r>
              <a:rPr lang="en-US" sz="1200" dirty="0">
                <a:latin typeface="Courier New" pitchFamily="49" charset="0"/>
                <a:cs typeface="Courier New" pitchFamily="49" charset="0"/>
              </a:rPr>
              <a:t>just 1214</a:t>
            </a:r>
          </a:p>
          <a:p>
            <a:r>
              <a:rPr lang="en-US" sz="1200" b="1"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1207</a:t>
            </a:r>
          </a:p>
          <a:p>
            <a:r>
              <a:rPr lang="en-US" sz="1200" dirty="0">
                <a:latin typeface="Courier New" pitchFamily="49" charset="0"/>
                <a:cs typeface="Courier New" pitchFamily="49" charset="0"/>
              </a:rPr>
              <a:t>meat 1168</a:t>
            </a:r>
          </a:p>
          <a:p>
            <a:r>
              <a:rPr lang="en-US" sz="1200" dirty="0">
                <a:latin typeface="Courier New" pitchFamily="49" charset="0"/>
                <a:cs typeface="Courier New" pitchFamily="49" charset="0"/>
              </a:rPr>
              <a:t>one 1071</a:t>
            </a:r>
          </a:p>
          <a:p>
            <a:r>
              <a:rPr lang="en-US" sz="1200" dirty="0">
                <a:latin typeface="Courier New" pitchFamily="49" charset="0"/>
                <a:cs typeface="Courier New" pitchFamily="49" charset="0"/>
              </a:rPr>
              <a:t>deli 984</a:t>
            </a:r>
          </a:p>
          <a:p>
            <a:r>
              <a:rPr lang="en-US" sz="1200" dirty="0">
                <a:latin typeface="Courier New" pitchFamily="49" charset="0"/>
                <a:cs typeface="Courier New" pitchFamily="49" charset="0"/>
              </a:rPr>
              <a:t>best 965</a:t>
            </a:r>
          </a:p>
          <a:p>
            <a:r>
              <a:rPr lang="en-US" sz="1200" dirty="0">
                <a:latin typeface="Courier New" pitchFamily="49" charset="0"/>
                <a:cs typeface="Courier New" pitchFamily="49" charset="0"/>
              </a:rPr>
              <a:t>go 961</a:t>
            </a:r>
          </a:p>
          <a:p>
            <a:r>
              <a:rPr lang="en-US" sz="1200" dirty="0">
                <a:latin typeface="Courier New" pitchFamily="49" charset="0"/>
                <a:cs typeface="Courier New" pitchFamily="49" charset="0"/>
              </a:rPr>
              <a:t>ticket 955</a:t>
            </a:r>
          </a:p>
          <a:p>
            <a:r>
              <a:rPr lang="en-US" sz="1200" b="1" dirty="0">
                <a:solidFill>
                  <a:srgbClr val="FF0000"/>
                </a:solidFill>
                <a:latin typeface="Courier New" pitchFamily="49" charset="0"/>
                <a:cs typeface="Courier New" pitchFamily="49" charset="0"/>
              </a:rPr>
              <a:t>food 896</a:t>
            </a:r>
          </a:p>
          <a:p>
            <a:r>
              <a:rPr lang="en-US" sz="1200" dirty="0">
                <a:latin typeface="Courier New" pitchFamily="49" charset="0"/>
                <a:cs typeface="Courier New" pitchFamily="49" charset="0"/>
              </a:rPr>
              <a:t>sandwiches 813</a:t>
            </a:r>
          </a:p>
          <a:p>
            <a:r>
              <a:rPr lang="en-US" sz="1200" dirty="0">
                <a:latin typeface="Courier New" pitchFamily="49" charset="0"/>
                <a:cs typeface="Courier New" pitchFamily="49" charset="0"/>
              </a:rPr>
              <a:t>can 812</a:t>
            </a:r>
          </a:p>
          <a:p>
            <a:r>
              <a:rPr lang="en-US" sz="1200" dirty="0">
                <a:latin typeface="Courier New" pitchFamily="49" charset="0"/>
                <a:cs typeface="Courier New" pitchFamily="49" charset="0"/>
              </a:rPr>
              <a:t>beef 768</a:t>
            </a:r>
          </a:p>
          <a:p>
            <a:r>
              <a:rPr lang="en-US" sz="1200" dirty="0">
                <a:latin typeface="Courier New" pitchFamily="49" charset="0"/>
                <a:cs typeface="Courier New" pitchFamily="49" charset="0"/>
              </a:rPr>
              <a:t>order 720</a:t>
            </a:r>
          </a:p>
          <a:p>
            <a:r>
              <a:rPr lang="en-US" sz="1200" dirty="0">
                <a:latin typeface="Courier New" pitchFamily="49" charset="0"/>
                <a:cs typeface="Courier New" pitchFamily="49" charset="0"/>
              </a:rPr>
              <a:t>pickles 699</a:t>
            </a:r>
          </a:p>
          <a:p>
            <a:r>
              <a:rPr lang="en-US" sz="1200" dirty="0">
                <a:latin typeface="Courier New" pitchFamily="49" charset="0"/>
                <a:cs typeface="Courier New" pitchFamily="49" charset="0"/>
              </a:rPr>
              <a:t>time 662</a:t>
            </a:r>
          </a:p>
        </p:txBody>
      </p:sp>
      <p:sp>
        <p:nvSpPr>
          <p:cNvPr id="8" name="TextBox 7"/>
          <p:cNvSpPr txBox="1"/>
          <p:nvPr/>
        </p:nvSpPr>
        <p:spPr>
          <a:xfrm>
            <a:off x="1689412" y="5915145"/>
            <a:ext cx="7289175" cy="461665"/>
          </a:xfrm>
          <a:prstGeom prst="rect">
            <a:avLst/>
          </a:prstGeom>
          <a:solidFill>
            <a:srgbClr val="FFFF00"/>
          </a:solidFill>
        </p:spPr>
        <p:txBody>
          <a:bodyPr wrap="none" rtlCol="0">
            <a:spAutoFit/>
          </a:bodyPr>
          <a:lstStyle/>
          <a:p>
            <a:r>
              <a:rPr lang="en-US" sz="2400" dirty="0"/>
              <a:t>Commonly used words in reviews, not so interesting</a:t>
            </a:r>
          </a:p>
        </p:txBody>
      </p:sp>
    </p:spTree>
    <p:extLst>
      <p:ext uri="{BB962C8B-B14F-4D97-AF65-F5344CB8AC3E}">
        <p14:creationId xmlns:p14="http://schemas.microsoft.com/office/powerpoint/2010/main" val="391011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534400" cy="990600"/>
          </a:xfrm>
        </p:spPr>
        <p:txBody>
          <a:bodyPr>
            <a:normAutofit/>
          </a:bodyPr>
          <a:lstStyle/>
          <a:p>
            <a:r>
              <a:rPr lang="en-US" sz="2400" dirty="0">
                <a:solidFill>
                  <a:srgbClr val="FF0000"/>
                </a:solidFill>
              </a:rPr>
              <a:t>Importance measure</a:t>
            </a:r>
            <a:r>
              <a:rPr lang="en-US" sz="2400" dirty="0"/>
              <a:t>: Term Frequency (TF) </a:t>
            </a:r>
          </a:p>
        </p:txBody>
      </p:sp>
      <p:sp>
        <p:nvSpPr>
          <p:cNvPr id="3" name="Content Placeholder 2"/>
          <p:cNvSpPr>
            <a:spLocks noGrp="1"/>
          </p:cNvSpPr>
          <p:nvPr>
            <p:ph idx="1"/>
          </p:nvPr>
        </p:nvSpPr>
        <p:spPr/>
        <p:txBody>
          <a:bodyPr>
            <a:normAutofit/>
          </a:bodyPr>
          <a:lstStyle/>
          <a:p>
            <a:pPr marL="0" indent="0">
              <a:buNone/>
            </a:pPr>
            <a:endParaRPr lang="en-US" sz="2000" dirty="0"/>
          </a:p>
          <a:p>
            <a:r>
              <a:rPr lang="en-US" sz="2400" dirty="0">
                <a:solidFill>
                  <a:schemeClr val="accent6">
                    <a:lumMod val="75000"/>
                  </a:schemeClr>
                </a:solidFill>
              </a:rPr>
              <a:t>TF(</a:t>
            </a:r>
            <a:r>
              <a:rPr lang="en-US" sz="2400" dirty="0" err="1">
                <a:solidFill>
                  <a:schemeClr val="accent6">
                    <a:lumMod val="75000"/>
                  </a:schemeClr>
                </a:solidFill>
              </a:rPr>
              <a:t>w,d</a:t>
            </a:r>
            <a:r>
              <a:rPr lang="en-US" sz="2400" dirty="0">
                <a:solidFill>
                  <a:schemeClr val="accent6">
                    <a:lumMod val="75000"/>
                  </a:schemeClr>
                </a:solidFill>
              </a:rPr>
              <a:t>)</a:t>
            </a:r>
            <a:r>
              <a:rPr lang="en-US" sz="2400" dirty="0"/>
              <a:t>: </a:t>
            </a:r>
            <a:r>
              <a:rPr lang="en-US" sz="2400" dirty="0">
                <a:solidFill>
                  <a:srgbClr val="FF0000"/>
                </a:solidFill>
              </a:rPr>
              <a:t>term frequency </a:t>
            </a:r>
            <a:r>
              <a:rPr lang="en-US" sz="2400" dirty="0"/>
              <a:t>of word </a:t>
            </a:r>
            <a:r>
              <a:rPr lang="en-US" sz="2400" dirty="0">
                <a:solidFill>
                  <a:schemeClr val="accent6">
                    <a:lumMod val="75000"/>
                  </a:schemeClr>
                </a:solidFill>
              </a:rPr>
              <a:t>w</a:t>
            </a:r>
            <a:r>
              <a:rPr lang="en-US" sz="2400" dirty="0"/>
              <a:t> in document </a:t>
            </a:r>
            <a:r>
              <a:rPr lang="en-US" sz="2400" dirty="0">
                <a:solidFill>
                  <a:schemeClr val="accent6">
                    <a:lumMod val="75000"/>
                  </a:schemeClr>
                </a:solidFill>
              </a:rPr>
              <a:t>d</a:t>
            </a:r>
          </a:p>
          <a:p>
            <a:pPr lvl="1"/>
            <a:r>
              <a:rPr lang="en-US" dirty="0"/>
              <a:t>A measure of </a:t>
            </a:r>
            <a:r>
              <a:rPr lang="en-US" dirty="0">
                <a:solidFill>
                  <a:srgbClr val="FF0000"/>
                </a:solidFill>
              </a:rPr>
              <a:t>importance</a:t>
            </a:r>
            <a:r>
              <a:rPr lang="en-US" dirty="0"/>
              <a:t> of </a:t>
            </a:r>
            <a:r>
              <a:rPr lang="en-US" dirty="0">
                <a:solidFill>
                  <a:srgbClr val="0070C0"/>
                </a:solidFill>
              </a:rPr>
              <a:t>a word w </a:t>
            </a:r>
            <a:r>
              <a:rPr lang="en-US" dirty="0"/>
              <a:t>for a </a:t>
            </a:r>
            <a:r>
              <a:rPr lang="en-US" dirty="0">
                <a:solidFill>
                  <a:schemeClr val="accent6"/>
                </a:solidFill>
              </a:rPr>
              <a:t>document d</a:t>
            </a:r>
          </a:p>
          <a:p>
            <a:pPr lvl="1"/>
            <a:r>
              <a:rPr lang="en-US" dirty="0">
                <a:solidFill>
                  <a:schemeClr val="accent6">
                    <a:lumMod val="75000"/>
                  </a:schemeClr>
                </a:solidFill>
              </a:rPr>
              <a:t>TF(</a:t>
            </a:r>
            <a:r>
              <a:rPr lang="en-US" dirty="0" err="1">
                <a:solidFill>
                  <a:schemeClr val="accent6">
                    <a:lumMod val="75000"/>
                  </a:schemeClr>
                </a:solidFill>
              </a:rPr>
              <a:t>w,d</a:t>
            </a:r>
            <a:r>
              <a:rPr lang="en-US" dirty="0">
                <a:solidFill>
                  <a:schemeClr val="accent6">
                    <a:lumMod val="75000"/>
                  </a:schemeClr>
                </a:solidFill>
              </a:rPr>
              <a:t>)</a:t>
            </a:r>
            <a:r>
              <a:rPr lang="en-US" dirty="0"/>
              <a:t>: = </a:t>
            </a:r>
            <a:r>
              <a:rPr lang="en-US" sz="2000" dirty="0"/>
              <a:t>(Number of times </a:t>
            </a:r>
            <a:r>
              <a:rPr lang="en-US" sz="2000" dirty="0">
                <a:solidFill>
                  <a:schemeClr val="accent6">
                    <a:lumMod val="75000"/>
                  </a:schemeClr>
                </a:solidFill>
              </a:rPr>
              <a:t>w</a:t>
            </a:r>
            <a:r>
              <a:rPr lang="en-US" sz="2000" dirty="0"/>
              <a:t> appears in </a:t>
            </a:r>
            <a:r>
              <a:rPr lang="en-US" sz="2000" dirty="0">
                <a:solidFill>
                  <a:schemeClr val="accent6">
                    <a:lumMod val="75000"/>
                  </a:schemeClr>
                </a:solidFill>
              </a:rPr>
              <a:t>d</a:t>
            </a:r>
            <a:r>
              <a:rPr lang="en-US" sz="2000" dirty="0"/>
              <a:t>) / (Total number of terms in </a:t>
            </a:r>
            <a:r>
              <a:rPr lang="en-US" sz="2000" dirty="0">
                <a:solidFill>
                  <a:schemeClr val="accent6">
                    <a:lumMod val="75000"/>
                  </a:schemeClr>
                </a:solidFill>
              </a:rPr>
              <a:t>d</a:t>
            </a:r>
            <a:r>
              <a:rPr lang="en-US" sz="2000" dirty="0"/>
              <a:t>).</a:t>
            </a:r>
          </a:p>
          <a:p>
            <a:pPr lvl="1"/>
            <a:endParaRPr lang="en-US" sz="2000" dirty="0"/>
          </a:p>
        </p:txBody>
      </p:sp>
    </p:spTree>
    <p:extLst>
      <p:ext uri="{BB962C8B-B14F-4D97-AF65-F5344CB8AC3E}">
        <p14:creationId xmlns:p14="http://schemas.microsoft.com/office/powerpoint/2010/main" val="1503200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983"/>
            <a:ext cx="8534400" cy="990600"/>
          </a:xfrm>
        </p:spPr>
        <p:txBody>
          <a:bodyPr>
            <a:noAutofit/>
          </a:bodyPr>
          <a:lstStyle/>
          <a:p>
            <a:r>
              <a:rPr lang="en-US" sz="2400" dirty="0">
                <a:solidFill>
                  <a:srgbClr val="FF0000"/>
                </a:solidFill>
              </a:rPr>
              <a:t>Uniqueness measure</a:t>
            </a:r>
            <a:r>
              <a:rPr lang="en-US" sz="2400" dirty="0">
                <a:solidFill>
                  <a:schemeClr val="tx1"/>
                </a:solidFill>
              </a:rPr>
              <a:t>:  Inverse Document Frequency (IDF)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2161" y="1066800"/>
                <a:ext cx="8610600" cy="5182969"/>
              </a:xfrm>
            </p:spPr>
            <p:txBody>
              <a:bodyPr>
                <a:noAutofit/>
              </a:bodyPr>
              <a:lstStyle/>
              <a:p>
                <a:pPr lvl="1"/>
                <a:endParaRPr lang="en-US" sz="2000" dirty="0"/>
              </a:p>
              <a:p>
                <a:r>
                  <a:rPr lang="en-US" sz="2000" dirty="0">
                    <a:solidFill>
                      <a:srgbClr val="FF0000"/>
                    </a:solidFill>
                  </a:rPr>
                  <a:t>Document Frequency of a word </a:t>
                </a:r>
                <a14:m>
                  <m:oMath xmlns:m="http://schemas.openxmlformats.org/officeDocument/2006/math">
                    <m:r>
                      <a:rPr lang="en-US" sz="2000" i="1" dirty="0">
                        <a:solidFill>
                          <a:schemeClr val="accent6">
                            <a:lumMod val="75000"/>
                          </a:schemeClr>
                        </a:solidFill>
                        <a:latin typeface="Cambria Math"/>
                      </a:rPr>
                      <m:t>𝑤</m:t>
                    </m:r>
                  </m:oMath>
                </a14:m>
                <a:r>
                  <a:rPr lang="en-US" sz="2000" dirty="0">
                    <a:solidFill>
                      <a:srgbClr val="FF0000"/>
                    </a:solidFill>
                  </a:rPr>
                  <a:t>, </a:t>
                </a:r>
                <a14:m>
                  <m:oMath xmlns:m="http://schemas.openxmlformats.org/officeDocument/2006/math">
                    <m:r>
                      <a:rPr lang="en-US" sz="2000" i="1" dirty="0" smtClean="0">
                        <a:solidFill>
                          <a:srgbClr val="0070C0"/>
                        </a:solidFill>
                        <a:latin typeface="Cambria Math"/>
                      </a:rPr>
                      <m:t>𝐷𝐹</m:t>
                    </m:r>
                    <m:r>
                      <a:rPr lang="en-US" sz="2000" i="1" dirty="0" smtClean="0">
                        <a:solidFill>
                          <a:srgbClr val="0070C0"/>
                        </a:solidFill>
                        <a:latin typeface="Cambria Math"/>
                      </a:rPr>
                      <m:t>(</m:t>
                    </m:r>
                    <m:r>
                      <a:rPr lang="en-US" sz="2000" i="1" dirty="0" smtClean="0">
                        <a:solidFill>
                          <a:srgbClr val="0070C0"/>
                        </a:solidFill>
                        <a:latin typeface="Cambria Math"/>
                      </a:rPr>
                      <m:t>𝑤</m:t>
                    </m:r>
                    <m:r>
                      <a:rPr lang="en-US" sz="2000" i="1" dirty="0" smtClean="0">
                        <a:solidFill>
                          <a:srgbClr val="0070C0"/>
                        </a:solidFill>
                        <a:latin typeface="Cambria Math"/>
                      </a:rPr>
                      <m:t>)</m:t>
                    </m:r>
                  </m:oMath>
                </a14:m>
                <a:r>
                  <a:rPr lang="en-US" sz="2000" dirty="0">
                    <a:solidFill>
                      <a:srgbClr val="0070C0"/>
                    </a:solidFill>
                  </a:rPr>
                  <a:t>: </a:t>
                </a:r>
                <a:r>
                  <a:rPr lang="en-US" sz="2000" dirty="0"/>
                  <a:t>fraction of documents that contain word </a:t>
                </a:r>
                <a14:m>
                  <m:oMath xmlns:m="http://schemas.openxmlformats.org/officeDocument/2006/math">
                    <m:r>
                      <a:rPr lang="en-US" sz="2000" i="1" dirty="0" smtClean="0">
                        <a:solidFill>
                          <a:srgbClr val="0070C0"/>
                        </a:solidFill>
                        <a:latin typeface="Cambria Math"/>
                      </a:rPr>
                      <m:t>𝑤</m:t>
                    </m:r>
                  </m:oMath>
                </a14:m>
                <a:r>
                  <a:rPr lang="en-US" sz="2000" dirty="0"/>
                  <a:t>.</a:t>
                </a:r>
              </a:p>
              <a:p>
                <a:pPr marL="0" indent="0">
                  <a:buNone/>
                </a:pPr>
                <a:r>
                  <a:rPr lang="en-US" sz="2000" dirty="0">
                    <a:solidFill>
                      <a:srgbClr val="0070C0"/>
                    </a:solidFill>
                  </a:rPr>
                  <a:t>                          </a:t>
                </a:r>
                <a:endParaRPr lang="en-US" sz="2000" i="1" dirty="0">
                  <a:solidFill>
                    <a:srgbClr val="0070C0"/>
                  </a:solidFill>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000" i="1" dirty="0" smtClean="0">
                          <a:solidFill>
                            <a:srgbClr val="0070C0"/>
                          </a:solidFill>
                          <a:latin typeface="Cambria Math"/>
                        </a:rPr>
                        <m:t>𝐷𝐹</m:t>
                      </m:r>
                      <m:r>
                        <a:rPr lang="en-US" sz="2000" i="1" dirty="0" smtClean="0">
                          <a:solidFill>
                            <a:srgbClr val="0070C0"/>
                          </a:solidFill>
                          <a:latin typeface="Cambria Math"/>
                        </a:rPr>
                        <m:t>(</m:t>
                      </m:r>
                      <m:r>
                        <a:rPr lang="en-US" sz="2000" i="1" dirty="0" smtClean="0">
                          <a:solidFill>
                            <a:srgbClr val="0070C0"/>
                          </a:solidFill>
                          <a:latin typeface="Cambria Math"/>
                        </a:rPr>
                        <m:t>𝑤</m:t>
                      </m:r>
                      <m:r>
                        <a:rPr lang="en-US" sz="2000" i="1" dirty="0" smtClean="0">
                          <a:solidFill>
                            <a:srgbClr val="0070C0"/>
                          </a:solidFill>
                          <a:latin typeface="Cambria Math"/>
                        </a:rPr>
                        <m:t>) = </m:t>
                      </m:r>
                      <m:f>
                        <m:fPr>
                          <m:ctrlPr>
                            <a:rPr lang="en-US" sz="2000" i="1" dirty="0" smtClean="0">
                              <a:solidFill>
                                <a:srgbClr val="0070C0"/>
                              </a:solidFill>
                              <a:latin typeface="Cambria Math" panose="02040503050406030204" pitchFamily="18" charset="0"/>
                            </a:rPr>
                          </m:ctrlPr>
                        </m:fPr>
                        <m:num>
                          <m:r>
                            <a:rPr lang="en-US" sz="2000" i="1" dirty="0">
                              <a:solidFill>
                                <a:srgbClr val="0070C0"/>
                              </a:solidFill>
                              <a:latin typeface="Cambria Math"/>
                            </a:rPr>
                            <m:t>𝐷</m:t>
                          </m:r>
                          <m:r>
                            <a:rPr lang="en-US" sz="2000" i="1" dirty="0">
                              <a:solidFill>
                                <a:srgbClr val="0070C0"/>
                              </a:solidFill>
                              <a:latin typeface="Cambria Math"/>
                            </a:rPr>
                            <m:t>(</m:t>
                          </m:r>
                          <m:r>
                            <a:rPr lang="en-US" sz="2000" i="1" dirty="0">
                              <a:solidFill>
                                <a:srgbClr val="0070C0"/>
                              </a:solidFill>
                              <a:latin typeface="Cambria Math"/>
                            </a:rPr>
                            <m:t>𝑤</m:t>
                          </m:r>
                          <m:r>
                            <a:rPr lang="en-US" sz="2000" i="1" dirty="0">
                              <a:solidFill>
                                <a:srgbClr val="0070C0"/>
                              </a:solidFill>
                              <a:latin typeface="Cambria Math"/>
                            </a:rPr>
                            <m:t>)</m:t>
                          </m:r>
                        </m:num>
                        <m:den>
                          <m:r>
                            <a:rPr lang="en-US" sz="2000" b="0" i="1" dirty="0" smtClean="0">
                              <a:solidFill>
                                <a:srgbClr val="0070C0"/>
                              </a:solidFill>
                              <a:latin typeface="Cambria Math"/>
                            </a:rPr>
                            <m:t>𝐷</m:t>
                          </m:r>
                        </m:den>
                      </m:f>
                    </m:oMath>
                  </m:oMathPara>
                </a14:m>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000" dirty="0">
                    <a:solidFill>
                      <a:srgbClr val="FF0000"/>
                    </a:solidFill>
                  </a:rPr>
                  <a:t>Inverse Document Frequency of a word </a:t>
                </a:r>
                <a14:m>
                  <m:oMath xmlns:m="http://schemas.openxmlformats.org/officeDocument/2006/math">
                    <m:r>
                      <a:rPr lang="en-US" sz="2000" i="1" dirty="0" smtClean="0">
                        <a:solidFill>
                          <a:schemeClr val="accent6">
                            <a:lumMod val="75000"/>
                          </a:schemeClr>
                        </a:solidFill>
                        <a:latin typeface="Cambria Math"/>
                      </a:rPr>
                      <m:t>𝑤</m:t>
                    </m:r>
                    <m:r>
                      <a:rPr lang="en-US" sz="2000" b="0" i="0" dirty="0" smtClean="0">
                        <a:solidFill>
                          <a:schemeClr val="accent6">
                            <a:lumMod val="75000"/>
                          </a:schemeClr>
                        </a:solidFill>
                        <a:latin typeface="Cambria Math" panose="02040503050406030204" pitchFamily="18" charset="0"/>
                      </a:rPr>
                      <m:t>,</m:t>
                    </m:r>
                  </m:oMath>
                </a14:m>
                <a:r>
                  <a:rPr lang="en-US" sz="2000" dirty="0">
                    <a:solidFill>
                      <a:srgbClr val="FF0000"/>
                    </a:solidFill>
                  </a:rPr>
                  <a:t>  </a:t>
                </a:r>
                <a14:m>
                  <m:oMath xmlns:m="http://schemas.openxmlformats.org/officeDocument/2006/math">
                    <m:r>
                      <a:rPr lang="en-US" sz="2000" i="1" dirty="0" smtClean="0">
                        <a:solidFill>
                          <a:srgbClr val="0070C0"/>
                        </a:solidFill>
                        <a:latin typeface="Cambria Math"/>
                      </a:rPr>
                      <m:t>𝐼𝐷𝐹</m:t>
                    </m:r>
                    <m:r>
                      <a:rPr lang="en-US" sz="2000" i="1" dirty="0" smtClean="0">
                        <a:solidFill>
                          <a:srgbClr val="0070C0"/>
                        </a:solidFill>
                        <a:latin typeface="Cambria Math"/>
                      </a:rPr>
                      <m:t>(</m:t>
                    </m:r>
                    <m:r>
                      <a:rPr lang="en-US" sz="2000" i="1" dirty="0" smtClean="0">
                        <a:solidFill>
                          <a:srgbClr val="0070C0"/>
                        </a:solidFill>
                        <a:latin typeface="Cambria Math"/>
                      </a:rPr>
                      <m:t>𝑤</m:t>
                    </m:r>
                    <m:r>
                      <a:rPr lang="en-US" sz="2000" i="1" dirty="0" smtClean="0">
                        <a:solidFill>
                          <a:srgbClr val="0070C0"/>
                        </a:solidFill>
                        <a:latin typeface="Cambria Math"/>
                      </a:rPr>
                      <m:t>)</m:t>
                    </m:r>
                  </m:oMath>
                </a14:m>
                <a:r>
                  <a:rPr lang="en-US" sz="2000" dirty="0">
                    <a:solidFill>
                      <a:srgbClr val="0070C0"/>
                    </a:solidFill>
                  </a:rPr>
                  <a:t>:</a:t>
                </a:r>
              </a:p>
              <a:p>
                <a:endParaRPr lang="en-US" sz="2000"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en-US" sz="2000" i="1" dirty="0" smtClean="0">
                          <a:solidFill>
                            <a:srgbClr val="0070C0"/>
                          </a:solidFill>
                          <a:latin typeface="Cambria Math"/>
                        </a:rPr>
                        <m:t>𝐼𝐷𝐹</m:t>
                      </m:r>
                      <m:d>
                        <m:dPr>
                          <m:ctrlPr>
                            <a:rPr lang="en-US" sz="2000" i="1" dirty="0" smtClean="0">
                              <a:solidFill>
                                <a:srgbClr val="0070C0"/>
                              </a:solidFill>
                              <a:latin typeface="Cambria Math" panose="02040503050406030204" pitchFamily="18" charset="0"/>
                            </a:rPr>
                          </m:ctrlPr>
                        </m:dPr>
                        <m:e>
                          <m:r>
                            <a:rPr lang="en-US" sz="2000" i="1" dirty="0" smtClean="0">
                              <a:solidFill>
                                <a:srgbClr val="0070C0"/>
                              </a:solidFill>
                              <a:latin typeface="Cambria Math"/>
                            </a:rPr>
                            <m:t>𝑤</m:t>
                          </m:r>
                        </m:e>
                      </m:d>
                      <m:r>
                        <a:rPr lang="en-US" sz="2000" i="1" dirty="0" smtClean="0">
                          <a:solidFill>
                            <a:srgbClr val="0070C0"/>
                          </a:solidFill>
                          <a:latin typeface="Cambria Math"/>
                        </a:rPr>
                        <m:t>=</m:t>
                      </m:r>
                      <m:func>
                        <m:funcPr>
                          <m:ctrlPr>
                            <a:rPr lang="en-US" sz="2000" i="1" dirty="0" smtClean="0">
                              <a:solidFill>
                                <a:srgbClr val="0070C0"/>
                              </a:solidFill>
                              <a:latin typeface="Cambria Math" panose="02040503050406030204" pitchFamily="18" charset="0"/>
                            </a:rPr>
                          </m:ctrlPr>
                        </m:funcPr>
                        <m:fName>
                          <m:r>
                            <m:rPr>
                              <m:sty m:val="p"/>
                            </m:rPr>
                            <a:rPr lang="en-US" sz="2000" i="0" dirty="0" smtClean="0">
                              <a:solidFill>
                                <a:srgbClr val="0070C0"/>
                              </a:solidFill>
                              <a:latin typeface="Cambria Math"/>
                            </a:rPr>
                            <m:t>log</m:t>
                          </m:r>
                        </m:fName>
                        <m:e>
                          <m:d>
                            <m:dPr>
                              <m:ctrlPr>
                                <a:rPr lang="en-US" sz="2000" i="1" dirty="0" smtClean="0">
                                  <a:solidFill>
                                    <a:srgbClr val="0070C0"/>
                                  </a:solidFill>
                                  <a:latin typeface="Cambria Math" panose="02040503050406030204" pitchFamily="18" charset="0"/>
                                </a:rPr>
                              </m:ctrlPr>
                            </m:dPr>
                            <m:e>
                              <m:f>
                                <m:fPr>
                                  <m:ctrlPr>
                                    <a:rPr lang="en-US" sz="2000" i="1" dirty="0" smtClean="0">
                                      <a:solidFill>
                                        <a:srgbClr val="0070C0"/>
                                      </a:solidFill>
                                      <a:latin typeface="Cambria Math" panose="02040503050406030204" pitchFamily="18" charset="0"/>
                                    </a:rPr>
                                  </m:ctrlPr>
                                </m:fPr>
                                <m:num>
                                  <m:r>
                                    <a:rPr lang="en-US" sz="2000" b="0" i="1" dirty="0" smtClean="0">
                                      <a:solidFill>
                                        <a:srgbClr val="0070C0"/>
                                      </a:solidFill>
                                      <a:latin typeface="Cambria Math"/>
                                    </a:rPr>
                                    <m:t>1</m:t>
                                  </m:r>
                                </m:num>
                                <m:den>
                                  <m:r>
                                    <a:rPr lang="en-US" sz="2000" i="1" dirty="0">
                                      <a:solidFill>
                                        <a:srgbClr val="0070C0"/>
                                      </a:solidFill>
                                      <a:latin typeface="Cambria Math"/>
                                    </a:rPr>
                                    <m:t>𝐷𝐹</m:t>
                                  </m:r>
                                  <m:d>
                                    <m:dPr>
                                      <m:ctrlPr>
                                        <a:rPr lang="en-US" sz="2000" i="1" dirty="0">
                                          <a:solidFill>
                                            <a:srgbClr val="0070C0"/>
                                          </a:solidFill>
                                          <a:latin typeface="Cambria Math" panose="02040503050406030204" pitchFamily="18" charset="0"/>
                                        </a:rPr>
                                      </m:ctrlPr>
                                    </m:dPr>
                                    <m:e>
                                      <m:r>
                                        <a:rPr lang="en-US" sz="2000" i="1" dirty="0">
                                          <a:solidFill>
                                            <a:srgbClr val="0070C0"/>
                                          </a:solidFill>
                                          <a:latin typeface="Cambria Math"/>
                                        </a:rPr>
                                        <m:t>𝑤</m:t>
                                      </m:r>
                                    </m:e>
                                  </m:d>
                                </m:den>
                              </m:f>
                            </m:e>
                          </m:d>
                        </m:e>
                      </m:func>
                    </m:oMath>
                  </m:oMathPara>
                </a14:m>
                <a:endParaRPr lang="en-US" sz="2000" dirty="0">
                  <a:solidFill>
                    <a:srgbClr val="0070C0"/>
                  </a:solidFill>
                </a:endParaRP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2161" y="1066800"/>
                <a:ext cx="8610600" cy="5182969"/>
              </a:xfrm>
              <a:blipFill>
                <a:blip r:embed="rId2"/>
                <a:stretch>
                  <a:fillRect l="-708" b="-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38200" y="3200400"/>
                <a:ext cx="4495800" cy="646331"/>
              </a:xfrm>
              <a:prstGeom prst="rect">
                <a:avLst/>
              </a:prstGeom>
              <a:noFill/>
            </p:spPr>
            <p:txBody>
              <a:bodyPr wrap="square" rtlCol="0">
                <a:spAutoFit/>
              </a:bodyPr>
              <a:lstStyle/>
              <a:p>
                <a14:m>
                  <m:oMath xmlns:m="http://schemas.openxmlformats.org/officeDocument/2006/math">
                    <m:r>
                      <a:rPr lang="en-US" i="1" dirty="0" smtClean="0">
                        <a:solidFill>
                          <a:srgbClr val="0070C0"/>
                        </a:solidFill>
                        <a:latin typeface="Cambria Math"/>
                      </a:rPr>
                      <m:t>𝐷</m:t>
                    </m:r>
                    <m:r>
                      <a:rPr lang="en-US" i="1" dirty="0" smtClean="0">
                        <a:solidFill>
                          <a:srgbClr val="0070C0"/>
                        </a:solidFill>
                        <a:latin typeface="Cambria Math"/>
                      </a:rPr>
                      <m:t>(</m:t>
                    </m:r>
                    <m:r>
                      <a:rPr lang="en-US" i="1" dirty="0" smtClean="0">
                        <a:solidFill>
                          <a:srgbClr val="0070C0"/>
                        </a:solidFill>
                        <a:latin typeface="Cambria Math"/>
                      </a:rPr>
                      <m:t>𝑤</m:t>
                    </m:r>
                    <m:r>
                      <a:rPr lang="en-US" i="1" dirty="0" smtClean="0">
                        <a:solidFill>
                          <a:srgbClr val="0070C0"/>
                        </a:solidFill>
                        <a:latin typeface="Cambria Math"/>
                      </a:rPr>
                      <m:t>)</m:t>
                    </m:r>
                  </m:oMath>
                </a14:m>
                <a:r>
                  <a:rPr lang="en-US" dirty="0"/>
                  <a:t>: num of docs that contain word </a:t>
                </a:r>
                <a14:m>
                  <m:oMath xmlns:m="http://schemas.openxmlformats.org/officeDocument/2006/math">
                    <m:r>
                      <a:rPr lang="en-US" i="1" dirty="0" smtClean="0">
                        <a:solidFill>
                          <a:srgbClr val="0070C0"/>
                        </a:solidFill>
                        <a:latin typeface="Cambria Math"/>
                      </a:rPr>
                      <m:t>𝑤</m:t>
                    </m:r>
                  </m:oMath>
                </a14:m>
                <a:endParaRPr lang="en-US" dirty="0">
                  <a:solidFill>
                    <a:srgbClr val="0070C0"/>
                  </a:solidFill>
                </a:endParaRPr>
              </a:p>
              <a:p>
                <a14:m>
                  <m:oMath xmlns:m="http://schemas.openxmlformats.org/officeDocument/2006/math">
                    <m:r>
                      <a:rPr lang="en-US" i="1" dirty="0" smtClean="0">
                        <a:solidFill>
                          <a:srgbClr val="0070C0"/>
                        </a:solidFill>
                        <a:latin typeface="Cambria Math"/>
                      </a:rPr>
                      <m:t>𝐷</m:t>
                    </m:r>
                  </m:oMath>
                </a14:m>
                <a:r>
                  <a:rPr lang="en-US" dirty="0"/>
                  <a:t>: total number of documents in dataset</a:t>
                </a:r>
              </a:p>
            </p:txBody>
          </p:sp>
        </mc:Choice>
        <mc:Fallback xmlns="">
          <p:sp>
            <p:nvSpPr>
              <p:cNvPr id="4" name="TextBox 3"/>
              <p:cNvSpPr txBox="1">
                <a:spLocks noRot="1" noChangeAspect="1" noMove="1" noResize="1" noEditPoints="1" noAdjustHandles="1" noChangeArrowheads="1" noChangeShapeType="1" noTextEdit="1"/>
              </p:cNvSpPr>
              <p:nvPr/>
            </p:nvSpPr>
            <p:spPr>
              <a:xfrm>
                <a:off x="838200" y="3200400"/>
                <a:ext cx="4495800" cy="646331"/>
              </a:xfrm>
              <a:prstGeom prst="rect">
                <a:avLst/>
              </a:prstGeom>
              <a:blipFill>
                <a:blip r:embed="rId3"/>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2163312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p:sp>
        <p:nvSpPr>
          <p:cNvPr id="3" name="Content Placeholder 2"/>
          <p:cNvSpPr>
            <a:spLocks noGrp="1"/>
          </p:cNvSpPr>
          <p:nvPr>
            <p:ph idx="1"/>
          </p:nvPr>
        </p:nvSpPr>
        <p:spPr/>
        <p:txBody>
          <a:bodyPr>
            <a:normAutofit/>
          </a:bodyPr>
          <a:lstStyle/>
          <a:p>
            <a:r>
              <a:rPr lang="en-US" sz="2000" dirty="0"/>
              <a:t>For document analysis, we are more interested in the words that are </a:t>
            </a:r>
            <a:r>
              <a:rPr lang="en-US" sz="2000" dirty="0">
                <a:solidFill>
                  <a:schemeClr val="accent6">
                    <a:lumMod val="75000"/>
                  </a:schemeClr>
                </a:solidFill>
              </a:rPr>
              <a:t>not only important for the document</a:t>
            </a:r>
            <a:r>
              <a:rPr lang="en-US" sz="2000" dirty="0"/>
              <a:t>, </a:t>
            </a:r>
            <a:r>
              <a:rPr lang="en-US" sz="2000" dirty="0">
                <a:solidFill>
                  <a:srgbClr val="0070C0"/>
                </a:solidFill>
              </a:rPr>
              <a:t>but also unique to the document</a:t>
            </a:r>
            <a:r>
              <a:rPr lang="en-US" sz="2000" dirty="0"/>
              <a:t>.</a:t>
            </a:r>
          </a:p>
          <a:p>
            <a:endParaRPr lang="en-US" sz="2000" dirty="0"/>
          </a:p>
          <a:p>
            <a:r>
              <a:rPr lang="en-US" sz="2000" dirty="0">
                <a:solidFill>
                  <a:schemeClr val="accent6">
                    <a:lumMod val="75000"/>
                  </a:schemeClr>
                </a:solidFill>
              </a:rPr>
              <a:t>TF(</a:t>
            </a:r>
            <a:r>
              <a:rPr lang="en-US" sz="2000" dirty="0" err="1">
                <a:solidFill>
                  <a:schemeClr val="accent6">
                    <a:lumMod val="75000"/>
                  </a:schemeClr>
                </a:solidFill>
              </a:rPr>
              <a:t>w,d</a:t>
            </a:r>
            <a:r>
              <a:rPr lang="en-US" sz="2000" dirty="0">
                <a:solidFill>
                  <a:schemeClr val="accent6">
                    <a:lumMod val="75000"/>
                  </a:schemeClr>
                </a:solidFill>
              </a:rPr>
              <a:t>)</a:t>
            </a:r>
            <a:r>
              <a:rPr lang="en-US" sz="2000" dirty="0"/>
              <a:t>: term frequency of word w in document d</a:t>
            </a:r>
          </a:p>
          <a:p>
            <a:pPr lvl="1"/>
            <a:r>
              <a:rPr lang="en-US" sz="2000" dirty="0"/>
              <a:t>A measure of </a:t>
            </a:r>
            <a:r>
              <a:rPr lang="en-US" sz="2000" dirty="0">
                <a:solidFill>
                  <a:srgbClr val="FF0000"/>
                </a:solidFill>
              </a:rPr>
              <a:t>importance</a:t>
            </a:r>
            <a:r>
              <a:rPr lang="en-US" sz="2000" dirty="0"/>
              <a:t> of </a:t>
            </a:r>
            <a:r>
              <a:rPr lang="en-US" sz="2000" dirty="0">
                <a:solidFill>
                  <a:srgbClr val="0070C0"/>
                </a:solidFill>
              </a:rPr>
              <a:t>the word w </a:t>
            </a:r>
            <a:r>
              <a:rPr lang="en-US" sz="2000" dirty="0"/>
              <a:t>for the </a:t>
            </a:r>
            <a:r>
              <a:rPr lang="en-US" sz="2000" dirty="0">
                <a:solidFill>
                  <a:schemeClr val="accent6"/>
                </a:solidFill>
              </a:rPr>
              <a:t>document d</a:t>
            </a:r>
          </a:p>
          <a:p>
            <a:pPr lvl="1"/>
            <a:endParaRPr lang="en-US" sz="2000" dirty="0"/>
          </a:p>
          <a:p>
            <a:r>
              <a:rPr lang="en-US" sz="2000" dirty="0">
                <a:solidFill>
                  <a:srgbClr val="0070C0"/>
                </a:solidFill>
              </a:rPr>
              <a:t>IDF(w)</a:t>
            </a:r>
            <a:r>
              <a:rPr lang="en-US" sz="2000" dirty="0"/>
              <a:t>: inverse document frequency</a:t>
            </a:r>
          </a:p>
          <a:p>
            <a:pPr lvl="1"/>
            <a:r>
              <a:rPr lang="en-US" sz="2000" dirty="0"/>
              <a:t>A measure of the </a:t>
            </a:r>
            <a:r>
              <a:rPr lang="en-US" sz="2000" dirty="0">
                <a:solidFill>
                  <a:srgbClr val="0070C0"/>
                </a:solidFill>
              </a:rPr>
              <a:t>uniqueness</a:t>
            </a:r>
            <a:r>
              <a:rPr lang="en-US" sz="2000" dirty="0"/>
              <a:t> of the word </a:t>
            </a:r>
            <a:r>
              <a:rPr lang="en-US" sz="2000" dirty="0">
                <a:solidFill>
                  <a:srgbClr val="FFC000"/>
                </a:solidFill>
              </a:rPr>
              <a:t>w</a:t>
            </a:r>
          </a:p>
          <a:p>
            <a:pPr lvl="1"/>
            <a:endParaRPr lang="en-US" sz="2000" dirty="0"/>
          </a:p>
          <a:p>
            <a:r>
              <a:rPr lang="en-US" sz="2000" dirty="0">
                <a:solidFill>
                  <a:srgbClr val="FF0000"/>
                </a:solidFill>
              </a:rPr>
              <a:t>TF-IDF(</a:t>
            </a:r>
            <a:r>
              <a:rPr lang="en-US" sz="2000" dirty="0" err="1">
                <a:solidFill>
                  <a:srgbClr val="FF0000"/>
                </a:solidFill>
              </a:rPr>
              <a:t>w,d</a:t>
            </a:r>
            <a:r>
              <a:rPr lang="en-US" sz="2000" dirty="0">
                <a:solidFill>
                  <a:srgbClr val="FF0000"/>
                </a:solidFill>
              </a:rPr>
              <a:t>)</a:t>
            </a:r>
            <a:r>
              <a:rPr lang="en-US" sz="2000" dirty="0"/>
              <a:t> = TF(</a:t>
            </a:r>
            <a:r>
              <a:rPr lang="en-US" sz="2000" dirty="0" err="1"/>
              <a:t>w,d</a:t>
            </a:r>
            <a:r>
              <a:rPr lang="en-US" sz="2000" dirty="0"/>
              <a:t>) </a:t>
            </a:r>
            <a:r>
              <a:rPr lang="en-US" sz="2000" dirty="0">
                <a:sym typeface="Symbol"/>
              </a:rPr>
              <a:t> IDF(w)</a:t>
            </a:r>
            <a:endParaRPr lang="en-US" sz="2000" dirty="0"/>
          </a:p>
        </p:txBody>
      </p:sp>
    </p:spTree>
    <p:extLst>
      <p:ext uri="{BB962C8B-B14F-4D97-AF65-F5344CB8AC3E}">
        <p14:creationId xmlns:p14="http://schemas.microsoft.com/office/powerpoint/2010/main" val="3826271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FF6DE-8B75-4521-993E-D04F5BCBBF31}"/>
              </a:ext>
            </a:extLst>
          </p:cNvPr>
          <p:cNvSpPr>
            <a:spLocks noGrp="1"/>
          </p:cNvSpPr>
          <p:nvPr>
            <p:ph type="title"/>
          </p:nvPr>
        </p:nvSpPr>
        <p:spPr/>
        <p:txBody>
          <a:bodyPr>
            <a:normAutofit/>
          </a:bodyPr>
          <a:lstStyle/>
          <a:p>
            <a:r>
              <a:rPr lang="en-US" dirty="0"/>
              <a:t>TF-IDF:  </a:t>
            </a:r>
            <a:r>
              <a:rPr lang="en-US" altLang="zh-CN" dirty="0"/>
              <a:t>p</a:t>
            </a:r>
            <a:r>
              <a:rPr lang="en-US" dirty="0"/>
              <a:t>ut everything together</a:t>
            </a:r>
          </a:p>
        </p:txBody>
      </p:sp>
      <p:pic>
        <p:nvPicPr>
          <p:cNvPr id="7" name="Content Placeholder 6">
            <a:extLst>
              <a:ext uri="{FF2B5EF4-FFF2-40B4-BE49-F238E27FC236}">
                <a16:creationId xmlns:a16="http://schemas.microsoft.com/office/drawing/2014/main" id="{344654F1-A435-4D14-ACCB-738671EACC00}"/>
              </a:ext>
            </a:extLst>
          </p:cNvPr>
          <p:cNvPicPr>
            <a:picLocks noGrp="1" noChangeAspect="1"/>
          </p:cNvPicPr>
          <p:nvPr>
            <p:ph idx="1"/>
          </p:nvPr>
        </p:nvPicPr>
        <p:blipFill>
          <a:blip r:embed="rId2"/>
          <a:stretch>
            <a:fillRect/>
          </a:stretch>
        </p:blipFill>
        <p:spPr>
          <a:xfrm>
            <a:off x="457200" y="2489272"/>
            <a:ext cx="8229600" cy="3098656"/>
          </a:xfrm>
          <a:prstGeom prst="rect">
            <a:avLst/>
          </a:prstGeom>
        </p:spPr>
      </p:pic>
    </p:spTree>
    <p:extLst>
      <p:ext uri="{BB962C8B-B14F-4D97-AF65-F5344CB8AC3E}">
        <p14:creationId xmlns:p14="http://schemas.microsoft.com/office/powerpoint/2010/main" val="1431664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lstStyle/>
          <a:p>
            <a:r>
              <a:rPr lang="en-US" dirty="0"/>
              <a:t>TF-IDF: An Example</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457200" y="1524000"/>
                <a:ext cx="8229600" cy="4861560"/>
              </a:xfrm>
            </p:spPr>
            <p:txBody>
              <a:bodyPr>
                <a:normAutofit lnSpcReduction="10000"/>
              </a:bodyPr>
              <a:lstStyle/>
              <a:p>
                <a:pPr marL="0" indent="0">
                  <a:buNone/>
                </a:pPr>
                <a:r>
                  <a:rPr lang="en-US" sz="2400" dirty="0"/>
                  <a:t>Document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1</m:t>
                        </m:r>
                      </m:sub>
                    </m:sSub>
                  </m:oMath>
                </a14:m>
                <a:r>
                  <a:rPr lang="en-US" sz="2400" dirty="0"/>
                  <a:t> contains 100 words</a:t>
                </a:r>
              </a:p>
              <a:p>
                <a:pPr lvl="1"/>
                <a:r>
                  <a:rPr lang="en-US" dirty="0"/>
                  <a:t>Word “</a:t>
                </a:r>
                <a:r>
                  <a:rPr lang="en-US" dirty="0">
                    <a:solidFill>
                      <a:srgbClr val="FF0000"/>
                    </a:solidFill>
                  </a:rPr>
                  <a:t>apple</a:t>
                </a:r>
                <a:r>
                  <a:rPr lang="en-US" dirty="0"/>
                  <a:t>” appears 10 times in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endParaRPr lang="en-US" dirty="0"/>
              </a:p>
              <a:p>
                <a:pPr lvl="1"/>
                <a:r>
                  <a:rPr lang="en-US" dirty="0"/>
                  <a:t>Word “</a:t>
                </a:r>
                <a:r>
                  <a:rPr lang="en-US" dirty="0">
                    <a:solidFill>
                      <a:srgbClr val="FF0000"/>
                    </a:solidFill>
                  </a:rPr>
                  <a:t>orange</a:t>
                </a:r>
                <a:r>
                  <a:rPr lang="en-US" dirty="0"/>
                  <a:t>” appears 20 times in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1</m:t>
                        </m:r>
                      </m:sub>
                    </m:sSub>
                  </m:oMath>
                </a14:m>
                <a:r>
                  <a:rPr lang="en-US" dirty="0"/>
                  <a:t> </a:t>
                </a:r>
              </a:p>
              <a:p>
                <a:pPr marL="0" indent="0">
                  <a:buNone/>
                </a:pPr>
                <a:r>
                  <a:rPr lang="en-US" sz="2400" dirty="0"/>
                  <a:t>We have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𝐷</m:t>
                    </m:r>
                    <m:r>
                      <a:rPr lang="en-US" sz="2400" i="1" dirty="0" smtClean="0">
                        <a:latin typeface="Cambria Math" panose="02040503050406030204" pitchFamily="18" charset="0"/>
                      </a:rPr>
                      <m:t>| = 20</m:t>
                    </m:r>
                  </m:oMath>
                </a14:m>
                <a:r>
                  <a:rPr lang="en-US" sz="2400" dirty="0"/>
                  <a:t> documents  in total</a:t>
                </a:r>
              </a:p>
              <a:p>
                <a:pPr lvl="1"/>
                <a:r>
                  <a:rPr lang="en-US" dirty="0"/>
                  <a:t>Word “</a:t>
                </a:r>
                <a:r>
                  <a:rPr lang="en-US" dirty="0">
                    <a:solidFill>
                      <a:srgbClr val="FF0000"/>
                    </a:solidFill>
                  </a:rPr>
                  <a:t>apple</a:t>
                </a:r>
                <a:r>
                  <a:rPr lang="en-US" dirty="0"/>
                  <a:t>” only appears in document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endParaRPr lang="en-US" dirty="0"/>
              </a:p>
              <a:p>
                <a:pPr lvl="1"/>
                <a:r>
                  <a:rPr lang="en-US" dirty="0"/>
                  <a:t>Word “</a:t>
                </a:r>
                <a:r>
                  <a:rPr lang="en-US" dirty="0">
                    <a:solidFill>
                      <a:srgbClr val="FF0000"/>
                    </a:solidFill>
                  </a:rPr>
                  <a:t>orange</a:t>
                </a:r>
                <a:r>
                  <a:rPr lang="en-US" dirty="0"/>
                  <a:t>” appears in all 20 documents</a:t>
                </a:r>
              </a:p>
              <a:p>
                <a:pPr lvl="1"/>
                <a:endParaRPr lang="en-US" dirty="0"/>
              </a:p>
              <a:p>
                <a:pPr lvl="1"/>
                <a:endParaRPr lang="en-US" dirty="0"/>
              </a:p>
              <a:p>
                <a:pPr marL="274320" lvl="1" indent="0">
                  <a:buNone/>
                </a:pPr>
                <a:r>
                  <a:rPr lang="en-US" dirty="0"/>
                  <a:t>                                                                       </a:t>
                </a:r>
              </a:p>
              <a:p>
                <a:pPr marL="274320" lvl="1" indent="0">
                  <a:buNone/>
                </a:pPr>
                <a:endParaRPr lang="en-US" dirty="0"/>
              </a:p>
              <a:p>
                <a:pPr marL="274320" lvl="1" indent="0">
                  <a:buNone/>
                </a:pPr>
                <a:r>
                  <a:rPr lang="en-US" dirty="0"/>
                  <a:t>                                                                            0.432</a:t>
                </a:r>
              </a:p>
              <a:p>
                <a:pPr marL="274320" lvl="1" indent="0">
                  <a:buNone/>
                </a:pPr>
                <a:endParaRPr lang="en-US" dirty="0"/>
              </a:p>
              <a:p>
                <a:pPr marL="274320" lvl="1" indent="0">
                  <a:buNone/>
                </a:pPr>
                <a:r>
                  <a:rPr lang="en-US" dirty="0"/>
                  <a:t>                                                                            0</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457200" y="1524000"/>
                <a:ext cx="8229600" cy="4861560"/>
              </a:xfrm>
              <a:blipFill>
                <a:blip r:embed="rId2"/>
                <a:stretch>
                  <a:fillRect l="-1111" t="-1629"/>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81000" y="4800600"/>
            <a:ext cx="5425193" cy="1767840"/>
          </a:xfrm>
          <a:prstGeom prst="rect">
            <a:avLst/>
          </a:prstGeom>
        </p:spPr>
      </p:pic>
    </p:spTree>
    <p:extLst>
      <p:ext uri="{BB962C8B-B14F-4D97-AF65-F5344CB8AC3E}">
        <p14:creationId xmlns:p14="http://schemas.microsoft.com/office/powerpoint/2010/main" val="1157338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cut</a:t>
            </a:r>
          </a:p>
        </p:txBody>
      </p:sp>
      <p:sp>
        <p:nvSpPr>
          <p:cNvPr id="3" name="Content Placeholder 2"/>
          <p:cNvSpPr>
            <a:spLocks noGrp="1"/>
          </p:cNvSpPr>
          <p:nvPr>
            <p:ph idx="1"/>
          </p:nvPr>
        </p:nvSpPr>
        <p:spPr/>
        <p:txBody>
          <a:bodyPr/>
          <a:lstStyle/>
          <a:p>
            <a:r>
              <a:rPr lang="en-US" dirty="0"/>
              <a:t>Order all the words by TF-IDF per document</a:t>
            </a:r>
          </a:p>
        </p:txBody>
      </p:sp>
      <p:sp>
        <p:nvSpPr>
          <p:cNvPr id="4" name="TextBox 3"/>
          <p:cNvSpPr txBox="1"/>
          <p:nvPr/>
        </p:nvSpPr>
        <p:spPr>
          <a:xfrm>
            <a:off x="228600" y="2209800"/>
            <a:ext cx="2895600" cy="4524315"/>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ramen 3057.41761944282  7</a:t>
            </a:r>
          </a:p>
          <a:p>
            <a:r>
              <a:rPr lang="en-US" sz="1200" dirty="0" err="1">
                <a:latin typeface="Courier New" pitchFamily="49" charset="0"/>
                <a:cs typeface="Courier New" pitchFamily="49" charset="0"/>
              </a:rPr>
              <a:t>akamaru</a:t>
            </a:r>
            <a:r>
              <a:rPr lang="en-US" sz="1200" dirty="0">
                <a:latin typeface="Courier New" pitchFamily="49" charset="0"/>
                <a:cs typeface="Courier New" pitchFamily="49" charset="0"/>
              </a:rPr>
              <a:t> 2353.24196503991  1</a:t>
            </a:r>
          </a:p>
          <a:p>
            <a:r>
              <a:rPr lang="en-US" sz="1200" dirty="0">
                <a:latin typeface="Courier New" pitchFamily="49" charset="0"/>
                <a:cs typeface="Courier New" pitchFamily="49" charset="0"/>
              </a:rPr>
              <a:t>noodles 1579.68242449612  5</a:t>
            </a:r>
          </a:p>
          <a:p>
            <a:r>
              <a:rPr lang="en-US" sz="1200" dirty="0">
                <a:latin typeface="Courier New" pitchFamily="49" charset="0"/>
                <a:cs typeface="Courier New" pitchFamily="49" charset="0"/>
              </a:rPr>
              <a:t>broth 1414.71339552285  5</a:t>
            </a:r>
          </a:p>
          <a:p>
            <a:r>
              <a:rPr lang="en-US" sz="1200" dirty="0">
                <a:latin typeface="Courier New" pitchFamily="49" charset="0"/>
                <a:cs typeface="Courier New" pitchFamily="49" charset="0"/>
              </a:rPr>
              <a:t>miso 1252.60629058876  1</a:t>
            </a:r>
          </a:p>
          <a:p>
            <a:r>
              <a:rPr lang="en-US" sz="1200" dirty="0" err="1">
                <a:latin typeface="Courier New" pitchFamily="49" charset="0"/>
                <a:cs typeface="Courier New" pitchFamily="49" charset="0"/>
              </a:rPr>
              <a:t>hirata</a:t>
            </a:r>
            <a:r>
              <a:rPr lang="en-US" sz="1200" dirty="0">
                <a:latin typeface="Courier New" pitchFamily="49" charset="0"/>
                <a:cs typeface="Courier New" pitchFamily="49" charset="0"/>
              </a:rPr>
              <a:t> 709.196208642166  1</a:t>
            </a:r>
          </a:p>
          <a:p>
            <a:r>
              <a:rPr lang="en-US" sz="1200" dirty="0" err="1">
                <a:latin typeface="Courier New" pitchFamily="49" charset="0"/>
                <a:cs typeface="Courier New" pitchFamily="49" charset="0"/>
              </a:rPr>
              <a:t>hakata</a:t>
            </a:r>
            <a:r>
              <a:rPr lang="en-US" sz="1200" dirty="0">
                <a:latin typeface="Courier New" pitchFamily="49" charset="0"/>
                <a:cs typeface="Courier New" pitchFamily="49" charset="0"/>
              </a:rPr>
              <a:t> 591.76436889947  1</a:t>
            </a:r>
          </a:p>
          <a:p>
            <a:r>
              <a:rPr lang="en-US" sz="1200" dirty="0" err="1">
                <a:latin typeface="Courier New" pitchFamily="49" charset="0"/>
                <a:cs typeface="Courier New" pitchFamily="49" charset="0"/>
              </a:rPr>
              <a:t>shiromaru</a:t>
            </a:r>
            <a:r>
              <a:rPr lang="en-US" sz="1200" dirty="0">
                <a:latin typeface="Courier New" pitchFamily="49" charset="0"/>
                <a:cs typeface="Courier New" pitchFamily="49" charset="0"/>
              </a:rPr>
              <a:t> 587.1591987134  1</a:t>
            </a:r>
          </a:p>
          <a:p>
            <a:r>
              <a:rPr lang="en-US" sz="1200" dirty="0">
                <a:latin typeface="Courier New" pitchFamily="49" charset="0"/>
                <a:cs typeface="Courier New" pitchFamily="49" charset="0"/>
              </a:rPr>
              <a:t>noodle 581.844614740089  4</a:t>
            </a:r>
          </a:p>
          <a:p>
            <a:r>
              <a:rPr lang="en-US" sz="1200" dirty="0" err="1">
                <a:latin typeface="Courier New" pitchFamily="49" charset="0"/>
                <a:cs typeface="Courier New" pitchFamily="49" charset="0"/>
              </a:rPr>
              <a:t>tonkotsu</a:t>
            </a:r>
            <a:r>
              <a:rPr lang="en-US" sz="1200" dirty="0">
                <a:latin typeface="Courier New" pitchFamily="49" charset="0"/>
                <a:cs typeface="Courier New" pitchFamily="49" charset="0"/>
              </a:rPr>
              <a:t> 529.594571388631  1</a:t>
            </a:r>
          </a:p>
          <a:p>
            <a:r>
              <a:rPr lang="en-US" sz="1200" dirty="0" err="1">
                <a:latin typeface="Courier New" pitchFamily="49" charset="0"/>
                <a:cs typeface="Courier New" pitchFamily="49" charset="0"/>
              </a:rPr>
              <a:t>ippudo</a:t>
            </a:r>
            <a:r>
              <a:rPr lang="en-US" sz="1200" dirty="0">
                <a:latin typeface="Courier New" pitchFamily="49" charset="0"/>
                <a:cs typeface="Courier New" pitchFamily="49" charset="0"/>
              </a:rPr>
              <a:t> 504.527569521429  8</a:t>
            </a:r>
          </a:p>
          <a:p>
            <a:r>
              <a:rPr lang="en-US" sz="1200" dirty="0">
                <a:latin typeface="Courier New" pitchFamily="49" charset="0"/>
                <a:cs typeface="Courier New" pitchFamily="49" charset="0"/>
              </a:rPr>
              <a:t>buns 502.296134008287  8</a:t>
            </a:r>
          </a:p>
          <a:p>
            <a:r>
              <a:rPr lang="en-US" sz="1200" dirty="0" err="1">
                <a:latin typeface="Courier New" pitchFamily="49" charset="0"/>
                <a:cs typeface="Courier New" pitchFamily="49" charset="0"/>
              </a:rPr>
              <a:t>ippudo's</a:t>
            </a:r>
            <a:r>
              <a:rPr lang="en-US" sz="1200" dirty="0">
                <a:latin typeface="Courier New" pitchFamily="49" charset="0"/>
                <a:cs typeface="Courier New" pitchFamily="49" charset="0"/>
              </a:rPr>
              <a:t> 453.609263319827  1</a:t>
            </a:r>
          </a:p>
          <a:p>
            <a:r>
              <a:rPr lang="en-US" sz="1200" dirty="0">
                <a:latin typeface="Courier New" pitchFamily="49" charset="0"/>
                <a:cs typeface="Courier New" pitchFamily="49" charset="0"/>
              </a:rPr>
              <a:t>modern 394.839162940177  7</a:t>
            </a:r>
          </a:p>
          <a:p>
            <a:r>
              <a:rPr lang="en-US" sz="1200" dirty="0">
                <a:latin typeface="Courier New" pitchFamily="49" charset="0"/>
                <a:cs typeface="Courier New" pitchFamily="49" charset="0"/>
              </a:rPr>
              <a:t>egg 367.368005696771  5</a:t>
            </a:r>
          </a:p>
          <a:p>
            <a:r>
              <a:rPr lang="en-US" sz="1200" dirty="0" err="1">
                <a:latin typeface="Courier New" pitchFamily="49" charset="0"/>
                <a:cs typeface="Courier New" pitchFamily="49" charset="0"/>
              </a:rPr>
              <a:t>shoyu</a:t>
            </a:r>
            <a:r>
              <a:rPr lang="en-US" sz="1200" dirty="0">
                <a:latin typeface="Courier New" pitchFamily="49" charset="0"/>
                <a:cs typeface="Courier New" pitchFamily="49" charset="0"/>
              </a:rPr>
              <a:t> 352.295519228089  1</a:t>
            </a:r>
          </a:p>
          <a:p>
            <a:r>
              <a:rPr lang="en-US" sz="1200" dirty="0" err="1">
                <a:latin typeface="Courier New" pitchFamily="49" charset="0"/>
                <a:cs typeface="Courier New" pitchFamily="49" charset="0"/>
              </a:rPr>
              <a:t>chashu</a:t>
            </a:r>
            <a:r>
              <a:rPr lang="en-US" sz="1200" dirty="0">
                <a:latin typeface="Courier New" pitchFamily="49" charset="0"/>
                <a:cs typeface="Courier New" pitchFamily="49" charset="0"/>
              </a:rPr>
              <a:t> 347.690349042101  1</a:t>
            </a:r>
          </a:p>
          <a:p>
            <a:r>
              <a:rPr lang="en-US" sz="1200" dirty="0">
                <a:latin typeface="Courier New" pitchFamily="49" charset="0"/>
                <a:cs typeface="Courier New" pitchFamily="49" charset="0"/>
              </a:rPr>
              <a:t>karaka 336.177423577131  1</a:t>
            </a:r>
          </a:p>
          <a:p>
            <a:r>
              <a:rPr lang="en-US" sz="1200" dirty="0" err="1">
                <a:latin typeface="Courier New" pitchFamily="49" charset="0"/>
                <a:cs typeface="Courier New" pitchFamily="49" charset="0"/>
              </a:rPr>
              <a:t>kakuni</a:t>
            </a:r>
            <a:r>
              <a:rPr lang="en-US" sz="1200" dirty="0">
                <a:latin typeface="Courier New" pitchFamily="49" charset="0"/>
                <a:cs typeface="Courier New" pitchFamily="49" charset="0"/>
              </a:rPr>
              <a:t> 276.310211159286  1</a:t>
            </a:r>
          </a:p>
          <a:p>
            <a:r>
              <a:rPr lang="en-US" sz="1200" dirty="0" err="1">
                <a:latin typeface="Courier New" pitchFamily="49" charset="0"/>
                <a:cs typeface="Courier New" pitchFamily="49" charset="0"/>
              </a:rPr>
              <a:t>ramens</a:t>
            </a:r>
            <a:r>
              <a:rPr lang="en-US" sz="1200" dirty="0">
                <a:latin typeface="Courier New" pitchFamily="49" charset="0"/>
                <a:cs typeface="Courier New" pitchFamily="49" charset="0"/>
              </a:rPr>
              <a:t> 262.494700601321  1</a:t>
            </a:r>
          </a:p>
          <a:p>
            <a:r>
              <a:rPr lang="en-US" sz="1200" dirty="0">
                <a:latin typeface="Courier New" pitchFamily="49" charset="0"/>
                <a:cs typeface="Courier New" pitchFamily="49" charset="0"/>
              </a:rPr>
              <a:t>bun 236.512263803654  6</a:t>
            </a:r>
          </a:p>
          <a:p>
            <a:r>
              <a:rPr lang="en-US" sz="1200" dirty="0">
                <a:latin typeface="Courier New" pitchFamily="49" charset="0"/>
                <a:cs typeface="Courier New" pitchFamily="49" charset="0"/>
              </a:rPr>
              <a:t>wasabi 232.366751234906  3</a:t>
            </a:r>
          </a:p>
          <a:p>
            <a:r>
              <a:rPr lang="en-US" sz="1200" dirty="0" err="1">
                <a:latin typeface="Courier New" pitchFamily="49" charset="0"/>
                <a:cs typeface="Courier New" pitchFamily="49" charset="0"/>
              </a:rPr>
              <a:t>dama</a:t>
            </a:r>
            <a:r>
              <a:rPr lang="en-US" sz="1200" dirty="0">
                <a:latin typeface="Courier New" pitchFamily="49" charset="0"/>
                <a:cs typeface="Courier New" pitchFamily="49" charset="0"/>
              </a:rPr>
              <a:t> 221.048168927428  1</a:t>
            </a:r>
          </a:p>
          <a:p>
            <a:r>
              <a:rPr lang="en-US" sz="1200" dirty="0" err="1">
                <a:latin typeface="Courier New" pitchFamily="49" charset="0"/>
                <a:cs typeface="Courier New" pitchFamily="49" charset="0"/>
              </a:rPr>
              <a:t>brulee</a:t>
            </a:r>
            <a:r>
              <a:rPr lang="en-US" sz="1200" dirty="0">
                <a:latin typeface="Courier New" pitchFamily="49" charset="0"/>
                <a:cs typeface="Courier New" pitchFamily="49" charset="0"/>
              </a:rPr>
              <a:t> 201.179739054263  2</a:t>
            </a:r>
          </a:p>
        </p:txBody>
      </p:sp>
      <p:sp>
        <p:nvSpPr>
          <p:cNvPr id="5" name="TextBox 4"/>
          <p:cNvSpPr txBox="1"/>
          <p:nvPr/>
        </p:nvSpPr>
        <p:spPr>
          <a:xfrm>
            <a:off x="1981200" y="2209799"/>
            <a:ext cx="2895600" cy="4524315"/>
          </a:xfrm>
          <a:prstGeom prst="rect">
            <a:avLst/>
          </a:prstGeom>
          <a:solidFill>
            <a:schemeClr val="accent5">
              <a:lumMod val="60000"/>
              <a:lumOff val="40000"/>
            </a:schemeClr>
          </a:solidFill>
        </p:spPr>
        <p:txBody>
          <a:bodyPr wrap="square" rtlCol="0">
            <a:spAutoFit/>
          </a:bodyPr>
          <a:lstStyle/>
          <a:p>
            <a:r>
              <a:rPr lang="en-US" sz="1200" dirty="0">
                <a:latin typeface="Courier New" pitchFamily="49" charset="0"/>
                <a:cs typeface="Courier New" pitchFamily="49" charset="0"/>
              </a:rPr>
              <a:t>fries 806.085373301536  7</a:t>
            </a:r>
          </a:p>
          <a:p>
            <a:r>
              <a:rPr lang="en-US" sz="1200" dirty="0">
                <a:latin typeface="Courier New" pitchFamily="49" charset="0"/>
                <a:cs typeface="Courier New" pitchFamily="49" charset="0"/>
              </a:rPr>
              <a:t>custard 729.607519421517  3</a:t>
            </a:r>
          </a:p>
          <a:p>
            <a:r>
              <a:rPr lang="en-US" sz="1200" dirty="0">
                <a:latin typeface="Courier New" pitchFamily="49" charset="0"/>
                <a:cs typeface="Courier New" pitchFamily="49" charset="0"/>
              </a:rPr>
              <a:t>shakes 628.473803858139  3</a:t>
            </a:r>
          </a:p>
          <a:p>
            <a:r>
              <a:rPr lang="en-US" sz="1200" dirty="0" err="1">
                <a:latin typeface="Courier New" pitchFamily="49" charset="0"/>
                <a:cs typeface="Courier New" pitchFamily="49" charset="0"/>
              </a:rPr>
              <a:t>shroom</a:t>
            </a:r>
            <a:r>
              <a:rPr lang="en-US" sz="1200" dirty="0">
                <a:latin typeface="Courier New" pitchFamily="49" charset="0"/>
                <a:cs typeface="Courier New" pitchFamily="49" charset="0"/>
              </a:rPr>
              <a:t> 515.779060830666  1</a:t>
            </a:r>
          </a:p>
          <a:p>
            <a:r>
              <a:rPr lang="en-US" sz="1200" dirty="0">
                <a:latin typeface="Courier New" pitchFamily="49" charset="0"/>
                <a:cs typeface="Courier New" pitchFamily="49" charset="0"/>
              </a:rPr>
              <a:t>burger 457.264637954966  9</a:t>
            </a:r>
          </a:p>
          <a:p>
            <a:r>
              <a:rPr lang="en-US" sz="1200" dirty="0">
                <a:latin typeface="Courier New" pitchFamily="49" charset="0"/>
                <a:cs typeface="Courier New" pitchFamily="49" charset="0"/>
              </a:rPr>
              <a:t>crinkle 398.34722108797  1</a:t>
            </a:r>
          </a:p>
          <a:p>
            <a:r>
              <a:rPr lang="en-US" sz="1200" dirty="0">
                <a:latin typeface="Courier New" pitchFamily="49" charset="0"/>
                <a:cs typeface="Courier New" pitchFamily="49" charset="0"/>
              </a:rPr>
              <a:t>burgers 366.624854809247  8</a:t>
            </a:r>
          </a:p>
          <a:p>
            <a:r>
              <a:rPr lang="en-US" sz="1200" dirty="0" err="1">
                <a:latin typeface="Courier New" pitchFamily="49" charset="0"/>
                <a:cs typeface="Courier New" pitchFamily="49" charset="0"/>
              </a:rPr>
              <a:t>madison</a:t>
            </a:r>
            <a:r>
              <a:rPr lang="en-US" sz="1200" dirty="0">
                <a:latin typeface="Courier New" pitchFamily="49" charset="0"/>
                <a:cs typeface="Courier New" pitchFamily="49" charset="0"/>
              </a:rPr>
              <a:t> 350.939350307801  4</a:t>
            </a:r>
          </a:p>
          <a:p>
            <a:r>
              <a:rPr lang="en-US" sz="1200" dirty="0" err="1">
                <a:latin typeface="Courier New" pitchFamily="49" charset="0"/>
                <a:cs typeface="Courier New" pitchFamily="49" charset="0"/>
              </a:rPr>
              <a:t>shackburger</a:t>
            </a:r>
            <a:r>
              <a:rPr lang="en-US" sz="1200" dirty="0">
                <a:latin typeface="Courier New" pitchFamily="49" charset="0"/>
                <a:cs typeface="Courier New" pitchFamily="49" charset="0"/>
              </a:rPr>
              <a:t> 292.428306810  1</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shroom</a:t>
            </a:r>
            <a:r>
              <a:rPr lang="en-US" sz="1200" dirty="0">
                <a:latin typeface="Courier New" pitchFamily="49" charset="0"/>
                <a:cs typeface="Courier New" pitchFamily="49" charset="0"/>
              </a:rPr>
              <a:t> 287.823136624256  1</a:t>
            </a:r>
          </a:p>
          <a:p>
            <a:r>
              <a:rPr lang="en-US" sz="1200" dirty="0" err="1">
                <a:latin typeface="Courier New" pitchFamily="49" charset="0"/>
                <a:cs typeface="Courier New" pitchFamily="49" charset="0"/>
              </a:rPr>
              <a:t>portobello</a:t>
            </a:r>
            <a:r>
              <a:rPr lang="en-US" sz="1200" dirty="0">
                <a:latin typeface="Courier New" pitchFamily="49" charset="0"/>
                <a:cs typeface="Courier New" pitchFamily="49" charset="0"/>
              </a:rPr>
              <a:t> 239.8062489526  2</a:t>
            </a:r>
          </a:p>
          <a:p>
            <a:r>
              <a:rPr lang="en-US" sz="1200" dirty="0">
                <a:latin typeface="Courier New" pitchFamily="49" charset="0"/>
                <a:cs typeface="Courier New" pitchFamily="49" charset="0"/>
              </a:rPr>
              <a:t>custards 211.837828555452  1</a:t>
            </a:r>
          </a:p>
          <a:p>
            <a:r>
              <a:rPr lang="en-US" sz="1200" dirty="0">
                <a:latin typeface="Courier New" pitchFamily="49" charset="0"/>
                <a:cs typeface="Courier New" pitchFamily="49" charset="0"/>
              </a:rPr>
              <a:t>concrete 195.169925889195  4</a:t>
            </a:r>
          </a:p>
          <a:p>
            <a:r>
              <a:rPr lang="en-US" sz="1200" dirty="0">
                <a:latin typeface="Courier New" pitchFamily="49" charset="0"/>
                <a:cs typeface="Courier New" pitchFamily="49" charset="0"/>
              </a:rPr>
              <a:t>bun 186.962178298353  6</a:t>
            </a:r>
          </a:p>
          <a:p>
            <a:r>
              <a:rPr lang="en-US" sz="1200" dirty="0">
                <a:latin typeface="Courier New" pitchFamily="49" charset="0"/>
                <a:cs typeface="Courier New" pitchFamily="49" charset="0"/>
              </a:rPr>
              <a:t>milkshakes 174.9964670675 1</a:t>
            </a:r>
          </a:p>
          <a:p>
            <a:r>
              <a:rPr lang="en-US" sz="1200" dirty="0">
                <a:latin typeface="Courier New" pitchFamily="49" charset="0"/>
                <a:cs typeface="Courier New" pitchFamily="49" charset="0"/>
              </a:rPr>
              <a:t>concretes 165.786126695571  1</a:t>
            </a:r>
          </a:p>
          <a:p>
            <a:r>
              <a:rPr lang="en-US" sz="1200" dirty="0" err="1">
                <a:latin typeface="Courier New" pitchFamily="49" charset="0"/>
                <a:cs typeface="Courier New" pitchFamily="49" charset="0"/>
              </a:rPr>
              <a:t>portabello</a:t>
            </a:r>
            <a:r>
              <a:rPr lang="en-US" sz="1200" dirty="0">
                <a:latin typeface="Courier New" pitchFamily="49" charset="0"/>
                <a:cs typeface="Courier New" pitchFamily="49" charset="0"/>
              </a:rPr>
              <a:t> 163.4835416025  1</a:t>
            </a:r>
          </a:p>
          <a:p>
            <a:r>
              <a:rPr lang="en-US" sz="1200" dirty="0">
                <a:latin typeface="Courier New" pitchFamily="49" charset="0"/>
                <a:cs typeface="Courier New" pitchFamily="49" charset="0"/>
              </a:rPr>
              <a:t>shack's 159.334353330976  2</a:t>
            </a:r>
          </a:p>
          <a:p>
            <a:r>
              <a:rPr lang="en-US" sz="1200" dirty="0">
                <a:latin typeface="Courier New" pitchFamily="49" charset="0"/>
                <a:cs typeface="Courier New" pitchFamily="49" charset="0"/>
              </a:rPr>
              <a:t>patty 152.226035882265  6</a:t>
            </a:r>
          </a:p>
          <a:p>
            <a:r>
              <a:rPr lang="en-US" sz="1200" dirty="0" err="1">
                <a:latin typeface="Courier New" pitchFamily="49" charset="0"/>
                <a:cs typeface="Courier New" pitchFamily="49" charset="0"/>
              </a:rPr>
              <a:t>ss</a:t>
            </a:r>
            <a:r>
              <a:rPr lang="en-US" sz="1200" dirty="0">
                <a:latin typeface="Courier New" pitchFamily="49" charset="0"/>
                <a:cs typeface="Courier New" pitchFamily="49" charset="0"/>
              </a:rPr>
              <a:t> 149.668031044613  1</a:t>
            </a:r>
          </a:p>
          <a:p>
            <a:r>
              <a:rPr lang="en-US" sz="1200" dirty="0">
                <a:latin typeface="Courier New" pitchFamily="49" charset="0"/>
                <a:cs typeface="Courier New" pitchFamily="49" charset="0"/>
              </a:rPr>
              <a:t>patties 148.068287943937  2</a:t>
            </a:r>
          </a:p>
          <a:p>
            <a:r>
              <a:rPr lang="en-US" sz="1200" dirty="0">
                <a:latin typeface="Courier New" pitchFamily="49" charset="0"/>
                <a:cs typeface="Courier New" pitchFamily="49" charset="0"/>
              </a:rPr>
              <a:t>cam 105.949606780682  3</a:t>
            </a:r>
          </a:p>
          <a:p>
            <a:r>
              <a:rPr lang="en-US" sz="1200" dirty="0">
                <a:latin typeface="Courier New" pitchFamily="49" charset="0"/>
                <a:cs typeface="Courier New" pitchFamily="49" charset="0"/>
              </a:rPr>
              <a:t>milkshake 103.9720770839  5</a:t>
            </a:r>
          </a:p>
          <a:p>
            <a:r>
              <a:rPr lang="en-US" sz="1200" dirty="0">
                <a:latin typeface="Courier New" pitchFamily="49" charset="0"/>
                <a:cs typeface="Courier New" pitchFamily="49" charset="0"/>
              </a:rPr>
              <a:t>lamps 99.011158998744  1</a:t>
            </a:r>
          </a:p>
        </p:txBody>
      </p:sp>
      <p:sp>
        <p:nvSpPr>
          <p:cNvPr id="6" name="TextBox 5"/>
          <p:cNvSpPr txBox="1"/>
          <p:nvPr/>
        </p:nvSpPr>
        <p:spPr>
          <a:xfrm>
            <a:off x="3754643" y="2216863"/>
            <a:ext cx="2895600" cy="4524315"/>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lamb 985.655290756243  5</a:t>
            </a:r>
          </a:p>
          <a:p>
            <a:r>
              <a:rPr lang="en-US" sz="1200" dirty="0">
                <a:latin typeface="Courier New" pitchFamily="49" charset="0"/>
                <a:cs typeface="Courier New" pitchFamily="49" charset="0"/>
              </a:rPr>
              <a:t>halal 686.038812717726  6</a:t>
            </a:r>
          </a:p>
          <a:p>
            <a:r>
              <a:rPr lang="en-US" sz="1200" dirty="0">
                <a:latin typeface="Courier New" pitchFamily="49" charset="0"/>
                <a:cs typeface="Courier New" pitchFamily="49" charset="0"/>
              </a:rPr>
              <a:t>53rd 375.685771863491  5</a:t>
            </a:r>
          </a:p>
          <a:p>
            <a:r>
              <a:rPr lang="en-US" sz="1200" dirty="0">
                <a:latin typeface="Courier New" pitchFamily="49" charset="0"/>
                <a:cs typeface="Courier New" pitchFamily="49" charset="0"/>
              </a:rPr>
              <a:t>gyro 305.809092298788  3</a:t>
            </a:r>
          </a:p>
          <a:p>
            <a:r>
              <a:rPr lang="en-US" sz="1200" dirty="0">
                <a:latin typeface="Courier New" pitchFamily="49" charset="0"/>
                <a:cs typeface="Courier New" pitchFamily="49" charset="0"/>
              </a:rPr>
              <a:t>pita 304.984759446376  5</a:t>
            </a:r>
          </a:p>
          <a:p>
            <a:r>
              <a:rPr lang="en-US" sz="1200" dirty="0">
                <a:latin typeface="Courier New" pitchFamily="49" charset="0"/>
                <a:cs typeface="Courier New" pitchFamily="49" charset="0"/>
              </a:rPr>
              <a:t>cart 235.902194557873  9</a:t>
            </a:r>
          </a:p>
          <a:p>
            <a:r>
              <a:rPr lang="en-US" sz="1200" dirty="0">
                <a:latin typeface="Courier New" pitchFamily="49" charset="0"/>
                <a:cs typeface="Courier New" pitchFamily="49" charset="0"/>
              </a:rPr>
              <a:t>platter 139.459903080044  7</a:t>
            </a:r>
          </a:p>
          <a:p>
            <a:r>
              <a:rPr lang="en-US" sz="1200" dirty="0">
                <a:latin typeface="Courier New" pitchFamily="49" charset="0"/>
                <a:cs typeface="Courier New" pitchFamily="49" charset="0"/>
              </a:rPr>
              <a:t>chicken/lamb 135.8525204  1</a:t>
            </a:r>
          </a:p>
          <a:p>
            <a:r>
              <a:rPr lang="en-US" sz="1200" dirty="0">
                <a:latin typeface="Courier New" pitchFamily="49" charset="0"/>
                <a:cs typeface="Courier New" pitchFamily="49" charset="0"/>
              </a:rPr>
              <a:t>carts 120.274374158359  8</a:t>
            </a:r>
          </a:p>
          <a:p>
            <a:r>
              <a:rPr lang="en-US" sz="1200" dirty="0" err="1">
                <a:latin typeface="Courier New" pitchFamily="49" charset="0"/>
                <a:cs typeface="Courier New" pitchFamily="49" charset="0"/>
              </a:rPr>
              <a:t>hilton</a:t>
            </a:r>
            <a:r>
              <a:rPr lang="en-US" sz="1200" dirty="0">
                <a:latin typeface="Courier New" pitchFamily="49" charset="0"/>
                <a:cs typeface="Courier New" pitchFamily="49" charset="0"/>
              </a:rPr>
              <a:t> 84.2987473324223  4</a:t>
            </a:r>
          </a:p>
          <a:p>
            <a:r>
              <a:rPr lang="en-US" sz="1200" dirty="0">
                <a:latin typeface="Courier New" pitchFamily="49" charset="0"/>
                <a:cs typeface="Courier New" pitchFamily="49" charset="0"/>
              </a:rPr>
              <a:t>lamb/chicken 82.8930633  1</a:t>
            </a:r>
          </a:p>
          <a:p>
            <a:r>
              <a:rPr lang="en-US" sz="1200" dirty="0">
                <a:latin typeface="Courier New" pitchFamily="49" charset="0"/>
                <a:cs typeface="Courier New" pitchFamily="49" charset="0"/>
              </a:rPr>
              <a:t>yogurt 70.0078652365545  5</a:t>
            </a:r>
          </a:p>
          <a:p>
            <a:r>
              <a:rPr lang="en-US" sz="1200" dirty="0">
                <a:latin typeface="Courier New" pitchFamily="49" charset="0"/>
                <a:cs typeface="Courier New" pitchFamily="49" charset="0"/>
              </a:rPr>
              <a:t>52nd 67.5963923222322  2</a:t>
            </a:r>
          </a:p>
          <a:p>
            <a:r>
              <a:rPr lang="en-US" sz="1200" dirty="0">
                <a:latin typeface="Courier New" pitchFamily="49" charset="0"/>
                <a:cs typeface="Courier New" pitchFamily="49" charset="0"/>
              </a:rPr>
              <a:t>6th 60.7930175345658  9</a:t>
            </a:r>
          </a:p>
          <a:p>
            <a:r>
              <a:rPr lang="en-US" sz="1200" dirty="0" err="1">
                <a:latin typeface="Courier New" pitchFamily="49" charset="0"/>
                <a:cs typeface="Courier New" pitchFamily="49" charset="0"/>
              </a:rPr>
              <a:t>4am</a:t>
            </a:r>
            <a:r>
              <a:rPr lang="en-US" sz="1200" dirty="0">
                <a:latin typeface="Courier New" pitchFamily="49" charset="0"/>
                <a:cs typeface="Courier New" pitchFamily="49" charset="0"/>
              </a:rPr>
              <a:t> 55.4517744447956  5</a:t>
            </a:r>
          </a:p>
          <a:p>
            <a:r>
              <a:rPr lang="en-US" sz="1200" dirty="0">
                <a:latin typeface="Courier New" pitchFamily="49" charset="0"/>
                <a:cs typeface="Courier New" pitchFamily="49" charset="0"/>
              </a:rPr>
              <a:t>yellow 54.4470265206673  8</a:t>
            </a:r>
          </a:p>
          <a:p>
            <a:r>
              <a:rPr lang="en-US" sz="1200" dirty="0" err="1">
                <a:latin typeface="Courier New" pitchFamily="49" charset="0"/>
                <a:cs typeface="Courier New" pitchFamily="49" charset="0"/>
              </a:rPr>
              <a:t>tzatziki</a:t>
            </a:r>
            <a:r>
              <a:rPr lang="en-US" sz="1200" dirty="0">
                <a:latin typeface="Courier New" pitchFamily="49" charset="0"/>
                <a:cs typeface="Courier New" pitchFamily="49" charset="0"/>
              </a:rPr>
              <a:t> 52.9594571388631  1</a:t>
            </a:r>
          </a:p>
          <a:p>
            <a:r>
              <a:rPr lang="en-US" sz="1200" dirty="0">
                <a:latin typeface="Courier New" pitchFamily="49" charset="0"/>
                <a:cs typeface="Courier New" pitchFamily="49" charset="0"/>
              </a:rPr>
              <a:t>lettuce 51.3230168022683  8</a:t>
            </a:r>
          </a:p>
          <a:p>
            <a:r>
              <a:rPr lang="en-US" sz="1200" dirty="0" err="1">
                <a:latin typeface="Courier New" pitchFamily="49" charset="0"/>
                <a:cs typeface="Courier New" pitchFamily="49" charset="0"/>
              </a:rPr>
              <a:t>sammy's</a:t>
            </a:r>
            <a:r>
              <a:rPr lang="en-US" sz="1200" dirty="0">
                <a:latin typeface="Courier New" pitchFamily="49" charset="0"/>
                <a:cs typeface="Courier New" pitchFamily="49" charset="0"/>
              </a:rPr>
              <a:t> 50.656872045869  1</a:t>
            </a:r>
          </a:p>
          <a:p>
            <a:r>
              <a:rPr lang="en-US" sz="1200" dirty="0" err="1">
                <a:latin typeface="Courier New" pitchFamily="49" charset="0"/>
                <a:cs typeface="Courier New" pitchFamily="49" charset="0"/>
              </a:rPr>
              <a:t>sw</a:t>
            </a:r>
            <a:r>
              <a:rPr lang="en-US" sz="1200" dirty="0">
                <a:latin typeface="Courier New" pitchFamily="49" charset="0"/>
                <a:cs typeface="Courier New" pitchFamily="49" charset="0"/>
              </a:rPr>
              <a:t> 50.5668577816893  3</a:t>
            </a:r>
          </a:p>
          <a:p>
            <a:r>
              <a:rPr lang="en-US" sz="1200" dirty="0">
                <a:latin typeface="Courier New" pitchFamily="49" charset="0"/>
                <a:cs typeface="Courier New" pitchFamily="49" charset="0"/>
              </a:rPr>
              <a:t>platters 49.9065970003161  5</a:t>
            </a:r>
          </a:p>
          <a:p>
            <a:r>
              <a:rPr lang="en-US" sz="1200" dirty="0">
                <a:latin typeface="Courier New" pitchFamily="49" charset="0"/>
                <a:cs typeface="Courier New" pitchFamily="49" charset="0"/>
              </a:rPr>
              <a:t>falafel 49.4796995212044  4</a:t>
            </a:r>
          </a:p>
          <a:p>
            <a:r>
              <a:rPr lang="en-US" sz="1200" dirty="0">
                <a:latin typeface="Courier New" pitchFamily="49" charset="0"/>
                <a:cs typeface="Courier New" pitchFamily="49" charset="0"/>
              </a:rPr>
              <a:t>sober 49.2211422635451  7</a:t>
            </a:r>
          </a:p>
          <a:p>
            <a:r>
              <a:rPr lang="en-US" sz="1200" dirty="0" err="1">
                <a:latin typeface="Courier New" pitchFamily="49" charset="0"/>
                <a:cs typeface="Courier New" pitchFamily="49" charset="0"/>
              </a:rPr>
              <a:t>moma</a:t>
            </a:r>
            <a:r>
              <a:rPr lang="en-US" sz="1200" dirty="0">
                <a:latin typeface="Courier New" pitchFamily="49" charset="0"/>
                <a:cs typeface="Courier New" pitchFamily="49" charset="0"/>
              </a:rPr>
              <a:t> 48.1589121730374  3</a:t>
            </a:r>
          </a:p>
        </p:txBody>
      </p:sp>
      <p:sp>
        <p:nvSpPr>
          <p:cNvPr id="7" name="TextBox 6"/>
          <p:cNvSpPr txBox="1"/>
          <p:nvPr/>
        </p:nvSpPr>
        <p:spPr>
          <a:xfrm>
            <a:off x="5486400" y="2199633"/>
            <a:ext cx="2795566" cy="4524315"/>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pastrami 1931.94250908298  6</a:t>
            </a:r>
          </a:p>
          <a:p>
            <a:r>
              <a:rPr lang="en-US" sz="1200" dirty="0" err="1">
                <a:latin typeface="Courier New" pitchFamily="49" charset="0"/>
                <a:cs typeface="Courier New" pitchFamily="49" charset="0"/>
              </a:rPr>
              <a:t>katz's</a:t>
            </a:r>
            <a:r>
              <a:rPr lang="en-US" sz="1200" dirty="0">
                <a:latin typeface="Courier New" pitchFamily="49" charset="0"/>
                <a:cs typeface="Courier New" pitchFamily="49" charset="0"/>
              </a:rPr>
              <a:t> 1120.62356508209  4</a:t>
            </a:r>
          </a:p>
          <a:p>
            <a:r>
              <a:rPr lang="en-US" sz="1200" dirty="0">
                <a:latin typeface="Courier New" pitchFamily="49" charset="0"/>
                <a:cs typeface="Courier New" pitchFamily="49" charset="0"/>
              </a:rPr>
              <a:t>rye 1004.28925735888  2</a:t>
            </a:r>
          </a:p>
          <a:p>
            <a:r>
              <a:rPr lang="en-US" sz="1200" dirty="0">
                <a:latin typeface="Courier New" pitchFamily="49" charset="0"/>
                <a:cs typeface="Courier New" pitchFamily="49" charset="0"/>
              </a:rPr>
              <a:t>corned 906.113544700399  2</a:t>
            </a:r>
          </a:p>
          <a:p>
            <a:r>
              <a:rPr lang="en-US" sz="1200" dirty="0">
                <a:latin typeface="Courier New" pitchFamily="49" charset="0"/>
                <a:cs typeface="Courier New" pitchFamily="49" charset="0"/>
              </a:rPr>
              <a:t>pickles 640.487221580035  4</a:t>
            </a:r>
          </a:p>
          <a:p>
            <a:r>
              <a:rPr lang="en-US" sz="1200" dirty="0" err="1">
                <a:latin typeface="Courier New" pitchFamily="49" charset="0"/>
                <a:cs typeface="Courier New" pitchFamily="49" charset="0"/>
              </a:rPr>
              <a:t>reuben</a:t>
            </a:r>
            <a:r>
              <a:rPr lang="en-US" sz="1200" dirty="0">
                <a:latin typeface="Courier New" pitchFamily="49" charset="0"/>
                <a:cs typeface="Courier New" pitchFamily="49" charset="0"/>
              </a:rPr>
              <a:t> 515.779060830666  1</a:t>
            </a:r>
          </a:p>
          <a:p>
            <a:r>
              <a:rPr lang="en-US" sz="1200" dirty="0">
                <a:latin typeface="Courier New" pitchFamily="49" charset="0"/>
                <a:cs typeface="Courier New" pitchFamily="49" charset="0"/>
              </a:rPr>
              <a:t>matzo 430.583412389887  1</a:t>
            </a:r>
          </a:p>
          <a:p>
            <a:r>
              <a:rPr lang="en-US" sz="1200" dirty="0">
                <a:latin typeface="Courier New" pitchFamily="49" charset="0"/>
                <a:cs typeface="Courier New" pitchFamily="49" charset="0"/>
              </a:rPr>
              <a:t>sally 428.110484707471  2</a:t>
            </a:r>
          </a:p>
          <a:p>
            <a:r>
              <a:rPr lang="en-US" sz="1200" dirty="0">
                <a:latin typeface="Courier New" pitchFamily="49" charset="0"/>
                <a:cs typeface="Courier New" pitchFamily="49" charset="0"/>
              </a:rPr>
              <a:t>harry 226.323810772916  4</a:t>
            </a:r>
          </a:p>
          <a:p>
            <a:r>
              <a:rPr lang="en-US" sz="1200" dirty="0">
                <a:latin typeface="Courier New" pitchFamily="49" charset="0"/>
                <a:cs typeface="Courier New" pitchFamily="49" charset="0"/>
              </a:rPr>
              <a:t>mustard 216.079238853014  6</a:t>
            </a:r>
          </a:p>
          <a:p>
            <a:r>
              <a:rPr lang="en-US" sz="1200" dirty="0">
                <a:latin typeface="Courier New" pitchFamily="49" charset="0"/>
                <a:cs typeface="Courier New" pitchFamily="49" charset="0"/>
              </a:rPr>
              <a:t>cutter 209.535243462458  1</a:t>
            </a:r>
          </a:p>
          <a:p>
            <a:r>
              <a:rPr lang="en-US" sz="1200" dirty="0" err="1">
                <a:latin typeface="Courier New" pitchFamily="49" charset="0"/>
                <a:cs typeface="Courier New" pitchFamily="49" charset="0"/>
              </a:rPr>
              <a:t>carnegie</a:t>
            </a:r>
            <a:r>
              <a:rPr lang="en-US" sz="1200" dirty="0">
                <a:latin typeface="Courier New" pitchFamily="49" charset="0"/>
                <a:cs typeface="Courier New" pitchFamily="49" charset="0"/>
              </a:rPr>
              <a:t> 198.655512713779  3</a:t>
            </a:r>
          </a:p>
          <a:p>
            <a:r>
              <a:rPr lang="en-US" sz="1200" dirty="0" err="1">
                <a:latin typeface="Courier New" pitchFamily="49" charset="0"/>
                <a:cs typeface="Courier New" pitchFamily="49" charset="0"/>
              </a:rPr>
              <a:t>katz</a:t>
            </a:r>
            <a:r>
              <a:rPr lang="en-US" sz="1200" dirty="0">
                <a:latin typeface="Courier New" pitchFamily="49" charset="0"/>
                <a:cs typeface="Courier New" pitchFamily="49" charset="0"/>
              </a:rPr>
              <a:t> 194.387844446609  7</a:t>
            </a:r>
          </a:p>
          <a:p>
            <a:r>
              <a:rPr lang="en-US" sz="1200" dirty="0">
                <a:latin typeface="Courier New" pitchFamily="49" charset="0"/>
                <a:cs typeface="Courier New" pitchFamily="49" charset="0"/>
              </a:rPr>
              <a:t>knish 184.206807439524  1</a:t>
            </a:r>
          </a:p>
          <a:p>
            <a:r>
              <a:rPr lang="en-US" sz="1200" dirty="0">
                <a:latin typeface="Courier New" pitchFamily="49" charset="0"/>
                <a:cs typeface="Courier New" pitchFamily="49" charset="0"/>
              </a:rPr>
              <a:t>sandwiches 181.415707218  8</a:t>
            </a:r>
          </a:p>
          <a:p>
            <a:r>
              <a:rPr lang="en-US" sz="1200" dirty="0">
                <a:latin typeface="Courier New" pitchFamily="49" charset="0"/>
                <a:cs typeface="Courier New" pitchFamily="49" charset="0"/>
              </a:rPr>
              <a:t>brisket 131.945865389878  4</a:t>
            </a:r>
          </a:p>
          <a:p>
            <a:r>
              <a:rPr lang="en-US" sz="1200" dirty="0">
                <a:latin typeface="Courier New" pitchFamily="49" charset="0"/>
                <a:cs typeface="Courier New" pitchFamily="49" charset="0"/>
              </a:rPr>
              <a:t>fries 131.613054313392  7</a:t>
            </a:r>
          </a:p>
          <a:p>
            <a:r>
              <a:rPr lang="en-US" sz="1200" dirty="0">
                <a:latin typeface="Courier New" pitchFamily="49" charset="0"/>
                <a:cs typeface="Courier New" pitchFamily="49" charset="0"/>
              </a:rPr>
              <a:t>salami 127.621117258549  3</a:t>
            </a:r>
          </a:p>
          <a:p>
            <a:r>
              <a:rPr lang="en-US" sz="1200" dirty="0">
                <a:latin typeface="Courier New" pitchFamily="49" charset="0"/>
                <a:cs typeface="Courier New" pitchFamily="49" charset="0"/>
              </a:rPr>
              <a:t>knishes 124.339595021678  1</a:t>
            </a:r>
          </a:p>
          <a:p>
            <a:r>
              <a:rPr lang="en-US" sz="1200" dirty="0">
                <a:latin typeface="Courier New" pitchFamily="49" charset="0"/>
                <a:cs typeface="Courier New" pitchFamily="49" charset="0"/>
              </a:rPr>
              <a:t>delicatessen 117.488967607 2</a:t>
            </a:r>
          </a:p>
          <a:p>
            <a:r>
              <a:rPr lang="en-US" sz="1200" dirty="0">
                <a:latin typeface="Courier New" pitchFamily="49" charset="0"/>
                <a:cs typeface="Courier New" pitchFamily="49" charset="0"/>
              </a:rPr>
              <a:t>deli's 117.431839742696  1</a:t>
            </a:r>
          </a:p>
          <a:p>
            <a:r>
              <a:rPr lang="en-US" sz="1200" dirty="0">
                <a:latin typeface="Courier New" pitchFamily="49" charset="0"/>
                <a:cs typeface="Courier New" pitchFamily="49" charset="0"/>
              </a:rPr>
              <a:t>carver 115.129254649702  1</a:t>
            </a:r>
          </a:p>
          <a:p>
            <a:r>
              <a:rPr lang="en-US" sz="1200" dirty="0">
                <a:latin typeface="Courier New" pitchFamily="49" charset="0"/>
                <a:cs typeface="Courier New" pitchFamily="49" charset="0"/>
              </a:rPr>
              <a:t>brown's 109.441778045519  2</a:t>
            </a:r>
          </a:p>
          <a:p>
            <a:r>
              <a:rPr lang="en-US" sz="1200" dirty="0" err="1">
                <a:latin typeface="Courier New" pitchFamily="49" charset="0"/>
                <a:cs typeface="Courier New" pitchFamily="49" charset="0"/>
              </a:rPr>
              <a:t>matzoh</a:t>
            </a:r>
            <a:r>
              <a:rPr lang="en-US" sz="1200" dirty="0">
                <a:latin typeface="Courier New" pitchFamily="49" charset="0"/>
                <a:cs typeface="Courier New" pitchFamily="49" charset="0"/>
              </a:rPr>
              <a:t> 108.22149937072  1</a:t>
            </a:r>
          </a:p>
        </p:txBody>
      </p:sp>
      <p:pic>
        <p:nvPicPr>
          <p:cNvPr id="8" name="Content Placeholder 3"/>
          <p:cNvPicPr>
            <a:picLocks noChangeAspect="1"/>
          </p:cNvPicPr>
          <p:nvPr/>
        </p:nvPicPr>
        <p:blipFill>
          <a:blip r:embed="rId2"/>
          <a:stretch>
            <a:fillRect/>
          </a:stretch>
        </p:blipFill>
        <p:spPr>
          <a:xfrm>
            <a:off x="232798" y="2514600"/>
            <a:ext cx="1721802" cy="3886200"/>
          </a:xfrm>
          <a:prstGeom prst="rect">
            <a:avLst/>
          </a:prstGeom>
        </p:spPr>
      </p:pic>
      <p:pic>
        <p:nvPicPr>
          <p:cNvPr id="9" name="Picture 8"/>
          <p:cNvPicPr>
            <a:picLocks noChangeAspect="1"/>
          </p:cNvPicPr>
          <p:nvPr/>
        </p:nvPicPr>
        <p:blipFill>
          <a:blip r:embed="rId3"/>
          <a:stretch>
            <a:fillRect/>
          </a:stretch>
        </p:blipFill>
        <p:spPr>
          <a:xfrm>
            <a:off x="1981200" y="2504108"/>
            <a:ext cx="1696416" cy="3907183"/>
          </a:xfrm>
          <a:prstGeom prst="rect">
            <a:avLst/>
          </a:prstGeom>
        </p:spPr>
      </p:pic>
      <p:pic>
        <p:nvPicPr>
          <p:cNvPr id="10" name="Picture 9"/>
          <p:cNvPicPr>
            <a:picLocks noChangeAspect="1"/>
          </p:cNvPicPr>
          <p:nvPr/>
        </p:nvPicPr>
        <p:blipFill>
          <a:blip r:embed="rId4"/>
          <a:stretch>
            <a:fillRect/>
          </a:stretch>
        </p:blipFill>
        <p:spPr>
          <a:xfrm>
            <a:off x="3746913" y="2514600"/>
            <a:ext cx="1589420" cy="3886200"/>
          </a:xfrm>
          <a:prstGeom prst="rect">
            <a:avLst/>
          </a:prstGeom>
        </p:spPr>
      </p:pic>
      <p:pic>
        <p:nvPicPr>
          <p:cNvPr id="11" name="Picture 10"/>
          <p:cNvPicPr>
            <a:picLocks noChangeAspect="1"/>
          </p:cNvPicPr>
          <p:nvPr/>
        </p:nvPicPr>
        <p:blipFill>
          <a:blip r:embed="rId5"/>
          <a:stretch>
            <a:fillRect/>
          </a:stretch>
        </p:blipFill>
        <p:spPr>
          <a:xfrm>
            <a:off x="5512584" y="2524878"/>
            <a:ext cx="1600199" cy="3908287"/>
          </a:xfrm>
          <a:prstGeom prst="rect">
            <a:avLst/>
          </a:prstGeom>
        </p:spPr>
      </p:pic>
    </p:spTree>
    <p:extLst>
      <p:ext uri="{BB962C8B-B14F-4D97-AF65-F5344CB8AC3E}">
        <p14:creationId xmlns:p14="http://schemas.microsoft.com/office/powerpoint/2010/main" val="1628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4632-2D2D-4AB9-9EFA-9A78C3FE13ED}"/>
              </a:ext>
            </a:extLst>
          </p:cNvPr>
          <p:cNvSpPr>
            <a:spLocks noGrp="1"/>
          </p:cNvSpPr>
          <p:nvPr>
            <p:ph type="title"/>
          </p:nvPr>
        </p:nvSpPr>
        <p:spPr/>
        <p:txBody>
          <a:bodyPr/>
          <a:lstStyle/>
          <a:p>
            <a:r>
              <a:rPr lang="en-US" dirty="0"/>
              <a:t>Done!</a:t>
            </a:r>
          </a:p>
        </p:txBody>
      </p:sp>
      <p:sp>
        <p:nvSpPr>
          <p:cNvPr id="3" name="Content Placeholder 2">
            <a:extLst>
              <a:ext uri="{FF2B5EF4-FFF2-40B4-BE49-F238E27FC236}">
                <a16:creationId xmlns:a16="http://schemas.microsoft.com/office/drawing/2014/main" id="{5E675051-6E14-4C47-A7EE-C00B3B689CC6}"/>
              </a:ext>
            </a:extLst>
          </p:cNvPr>
          <p:cNvSpPr>
            <a:spLocks noGrp="1"/>
          </p:cNvSpPr>
          <p:nvPr>
            <p:ph idx="1"/>
          </p:nvPr>
        </p:nvSpPr>
        <p:spPr/>
        <p:txBody>
          <a:bodyPr/>
          <a:lstStyle/>
          <a:p>
            <a:r>
              <a:rPr lang="en-US" dirty="0"/>
              <a:t>Now, we get the </a:t>
            </a:r>
            <a:r>
              <a:rPr lang="en-US" altLang="zh-CN" dirty="0">
                <a:solidFill>
                  <a:srgbClr val="FF0000"/>
                </a:solidFill>
              </a:rPr>
              <a:t>T</a:t>
            </a:r>
            <a:r>
              <a:rPr lang="en-US" dirty="0">
                <a:solidFill>
                  <a:srgbClr val="FF0000"/>
                </a:solidFill>
              </a:rPr>
              <a:t>F-IDF vector </a:t>
            </a:r>
            <a:r>
              <a:rPr lang="en-US" dirty="0"/>
              <a:t>for each document (restaurant), which are ready to be sent to models as input</a:t>
            </a:r>
          </a:p>
        </p:txBody>
      </p:sp>
    </p:spTree>
    <p:extLst>
      <p:ext uri="{BB962C8B-B14F-4D97-AF65-F5344CB8AC3E}">
        <p14:creationId xmlns:p14="http://schemas.microsoft.com/office/powerpoint/2010/main" val="2975984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r>
              <a:rPr lang="en-US" dirty="0"/>
              <a:t>        </a:t>
            </a:r>
            <a:r>
              <a:rPr lang="en-US" sz="4400" dirty="0"/>
              <a:t>Model</a:t>
            </a:r>
            <a:r>
              <a:rPr lang="en-US" altLang="zh-CN" sz="4400" dirty="0"/>
              <a:t>ing</a:t>
            </a:r>
            <a:r>
              <a:rPr lang="zh-CN" altLang="en-US" sz="4400" dirty="0"/>
              <a:t> </a:t>
            </a:r>
            <a:r>
              <a:rPr lang="en-US" altLang="zh-CN" sz="4400" dirty="0"/>
              <a:t>and</a:t>
            </a:r>
            <a:r>
              <a:rPr lang="en-US" sz="4400" dirty="0"/>
              <a:t> </a:t>
            </a:r>
            <a:r>
              <a:rPr lang="en-US" altLang="zh-CN" sz="4400" dirty="0"/>
              <a:t>evaluation</a:t>
            </a:r>
            <a:endParaRPr lang="en-US" sz="4400" dirty="0"/>
          </a:p>
        </p:txBody>
      </p:sp>
      <p:pic>
        <p:nvPicPr>
          <p:cNvPr id="4" name="Picture 3"/>
          <p:cNvPicPr>
            <a:picLocks noChangeAspect="1"/>
          </p:cNvPicPr>
          <p:nvPr/>
        </p:nvPicPr>
        <p:blipFill>
          <a:blip r:embed="rId2"/>
          <a:stretch>
            <a:fillRect/>
          </a:stretch>
        </p:blipFill>
        <p:spPr>
          <a:xfrm>
            <a:off x="2819400" y="3871580"/>
            <a:ext cx="3995737" cy="2263072"/>
          </a:xfrm>
          <a:prstGeom prst="rect">
            <a:avLst/>
          </a:prstGeom>
        </p:spPr>
      </p:pic>
    </p:spTree>
    <p:extLst>
      <p:ext uri="{BB962C8B-B14F-4D97-AF65-F5344CB8AC3E}">
        <p14:creationId xmlns:p14="http://schemas.microsoft.com/office/powerpoint/2010/main" val="3453055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73" name="Rectangle 9"/>
          <p:cNvSpPr>
            <a:spLocks noGrp="1" noChangeArrowheads="1"/>
          </p:cNvSpPr>
          <p:nvPr>
            <p:ph type="title"/>
          </p:nvPr>
        </p:nvSpPr>
        <p:spPr/>
        <p:txBody>
          <a:bodyPr>
            <a:normAutofit/>
          </a:bodyPr>
          <a:lstStyle/>
          <a:p>
            <a:pPr lvl="1"/>
            <a:r>
              <a:rPr lang="en-US" sz="3600" kern="1200" spc="-100" dirty="0">
                <a:solidFill>
                  <a:schemeClr val="tx2"/>
                </a:solidFill>
                <a:latin typeface="+mj-lt"/>
                <a:ea typeface="+mj-ea"/>
                <a:cs typeface="+mj-cs"/>
              </a:rPr>
              <a:t>Numeric and Categorical Data </a:t>
            </a:r>
          </a:p>
        </p:txBody>
      </p:sp>
      <p:sp>
        <p:nvSpPr>
          <p:cNvPr id="651274" name="Rectangle 10"/>
          <p:cNvSpPr>
            <a:spLocks noGrp="1" noChangeArrowheads="1"/>
          </p:cNvSpPr>
          <p:nvPr>
            <p:ph type="body" idx="1"/>
          </p:nvPr>
        </p:nvSpPr>
        <p:spPr>
          <a:xfrm>
            <a:off x="533400" y="1371600"/>
            <a:ext cx="4267200" cy="5047275"/>
          </a:xfrm>
        </p:spPr>
        <p:txBody>
          <a:bodyPr>
            <a:normAutofit/>
          </a:bodyPr>
          <a:lstStyle/>
          <a:p>
            <a:r>
              <a:rPr lang="en-US" dirty="0"/>
              <a:t>Attributes can be:</a:t>
            </a:r>
          </a:p>
          <a:p>
            <a:pPr lvl="1"/>
            <a:r>
              <a:rPr lang="en-US" dirty="0">
                <a:solidFill>
                  <a:srgbClr val="FF0000"/>
                </a:solidFill>
              </a:rPr>
              <a:t>Numeric</a:t>
            </a:r>
            <a:endParaRPr lang="en-US" dirty="0"/>
          </a:p>
          <a:p>
            <a:pPr marL="1257300" lvl="2" indent="-393700"/>
            <a:r>
              <a:rPr lang="en-US" dirty="0"/>
              <a:t>Examples: dates, temperature, time, length</a:t>
            </a:r>
          </a:p>
          <a:p>
            <a:pPr marL="1257300" lvl="2" indent="-393700"/>
            <a:r>
              <a:rPr lang="en-US" dirty="0">
                <a:solidFill>
                  <a:srgbClr val="0070C0"/>
                </a:solidFill>
              </a:rPr>
              <a:t>Discrete</a:t>
            </a:r>
            <a:r>
              <a:rPr lang="en-US" dirty="0"/>
              <a:t> vs </a:t>
            </a:r>
            <a:r>
              <a:rPr lang="en-US" dirty="0">
                <a:solidFill>
                  <a:srgbClr val="0070C0"/>
                </a:solidFill>
              </a:rPr>
              <a:t>Continuous</a:t>
            </a:r>
            <a:r>
              <a:rPr lang="en-US" dirty="0"/>
              <a:t> </a:t>
            </a:r>
          </a:p>
          <a:p>
            <a:pPr lvl="1"/>
            <a:r>
              <a:rPr lang="en-US" dirty="0">
                <a:solidFill>
                  <a:srgbClr val="FF0000"/>
                </a:solidFill>
              </a:rPr>
              <a:t>Categorical </a:t>
            </a:r>
          </a:p>
          <a:p>
            <a:pPr marL="1257300" lvl="2" indent="-393700"/>
            <a:r>
              <a:rPr lang="en-US" dirty="0"/>
              <a:t>Examples: eye color, rankings (</a:t>
            </a:r>
            <a:r>
              <a:rPr lang="en-US" dirty="0" err="1"/>
              <a:t>e.g</a:t>
            </a:r>
            <a:r>
              <a:rPr lang="en-US" dirty="0"/>
              <a:t>, good, fair, bad), height in {tall, medium, short}</a:t>
            </a:r>
          </a:p>
          <a:p>
            <a:pPr marL="1257300" lvl="2" indent="-393700"/>
            <a:r>
              <a:rPr lang="en-US" dirty="0">
                <a:solidFill>
                  <a:srgbClr val="0070C0"/>
                </a:solidFill>
              </a:rPr>
              <a:t>Nominal</a:t>
            </a:r>
            <a:r>
              <a:rPr lang="en-US" dirty="0"/>
              <a:t> (no order) vs </a:t>
            </a:r>
            <a:r>
              <a:rPr lang="en-US" dirty="0">
                <a:solidFill>
                  <a:srgbClr val="0070C0"/>
                </a:solidFill>
              </a:rPr>
              <a:t>Ordinal</a:t>
            </a:r>
            <a:r>
              <a:rPr lang="en-US" dirty="0"/>
              <a:t> (ordered but not comparable) </a:t>
            </a:r>
          </a:p>
          <a:p>
            <a:pPr marL="1257300" lvl="2" indent="-393700"/>
            <a:endParaRPr lang="en-US" dirty="0"/>
          </a:p>
          <a:p>
            <a:pPr marL="749300" lvl="1"/>
            <a:endParaRPr lang="en-US" dirty="0"/>
          </a:p>
        </p:txBody>
      </p:sp>
      <p:pic>
        <p:nvPicPr>
          <p:cNvPr id="4" name="Content Placeholder 3"/>
          <p:cNvPicPr>
            <a:picLocks noChangeAspect="1"/>
          </p:cNvPicPr>
          <p:nvPr/>
        </p:nvPicPr>
        <p:blipFill>
          <a:blip r:embed="rId3"/>
          <a:stretch>
            <a:fillRect/>
          </a:stretch>
        </p:blipFill>
        <p:spPr>
          <a:xfrm>
            <a:off x="4876800" y="1752600"/>
            <a:ext cx="4167412" cy="3962400"/>
          </a:xfrm>
          <a:prstGeom prst="rect">
            <a:avLst/>
          </a:prstGeom>
        </p:spPr>
      </p:pic>
    </p:spTree>
    <p:extLst>
      <p:ext uri="{BB962C8B-B14F-4D97-AF65-F5344CB8AC3E}">
        <p14:creationId xmlns:p14="http://schemas.microsoft.com/office/powerpoint/2010/main" val="1185069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A study on getting a computer to finish a task without explicitly programming it</a:t>
            </a:r>
          </a:p>
        </p:txBody>
      </p:sp>
      <p:pic>
        <p:nvPicPr>
          <p:cNvPr id="4" name="Picture 3"/>
          <p:cNvPicPr>
            <a:picLocks noChangeAspect="1"/>
          </p:cNvPicPr>
          <p:nvPr/>
        </p:nvPicPr>
        <p:blipFill>
          <a:blip r:embed="rId3"/>
          <a:stretch>
            <a:fillRect/>
          </a:stretch>
        </p:blipFill>
        <p:spPr>
          <a:xfrm>
            <a:off x="2409354" y="2743200"/>
            <a:ext cx="4325291" cy="3305175"/>
          </a:xfrm>
          <a:prstGeom prst="rect">
            <a:avLst/>
          </a:prstGeom>
        </p:spPr>
      </p:pic>
    </p:spTree>
    <p:extLst>
      <p:ext uri="{BB962C8B-B14F-4D97-AF65-F5344CB8AC3E}">
        <p14:creationId xmlns:p14="http://schemas.microsoft.com/office/powerpoint/2010/main" val="3161263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types</a:t>
            </a:r>
          </a:p>
        </p:txBody>
      </p:sp>
      <p:cxnSp>
        <p:nvCxnSpPr>
          <p:cNvPr id="29" name="Straight Arrow Connector 28"/>
          <p:cNvCxnSpPr/>
          <p:nvPr/>
        </p:nvCxnSpPr>
        <p:spPr>
          <a:xfrm>
            <a:off x="914400" y="3288268"/>
            <a:ext cx="7543800" cy="0"/>
          </a:xfrm>
          <a:prstGeom prst="straightConnector1">
            <a:avLst/>
          </a:prstGeom>
          <a:ln w="127000">
            <a:solidFill>
              <a:schemeClr val="accent2">
                <a:lumMod val="60000"/>
                <a:lumOff val="4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6200" y="4050268"/>
            <a:ext cx="2438400" cy="1200329"/>
          </a:xfrm>
          <a:prstGeom prst="rect">
            <a:avLst/>
          </a:prstGeom>
          <a:noFill/>
        </p:spPr>
        <p:txBody>
          <a:bodyPr wrap="square" rtlCol="0">
            <a:spAutoFit/>
          </a:bodyPr>
          <a:lstStyle/>
          <a:p>
            <a:pPr algn="ctr"/>
            <a:r>
              <a:rPr lang="en-US" sz="2400" b="1" dirty="0"/>
              <a:t>Unsupervised</a:t>
            </a:r>
            <a:r>
              <a:rPr lang="en-US" sz="2400" dirty="0"/>
              <a:t> (data has no labels)</a:t>
            </a:r>
          </a:p>
        </p:txBody>
      </p:sp>
      <p:sp>
        <p:nvSpPr>
          <p:cNvPr id="31" name="TextBox 30"/>
          <p:cNvSpPr txBox="1"/>
          <p:nvPr/>
        </p:nvSpPr>
        <p:spPr>
          <a:xfrm>
            <a:off x="6629400" y="4004608"/>
            <a:ext cx="2438400" cy="1200329"/>
          </a:xfrm>
          <a:prstGeom prst="rect">
            <a:avLst/>
          </a:prstGeom>
          <a:noFill/>
        </p:spPr>
        <p:txBody>
          <a:bodyPr wrap="square" rtlCol="0">
            <a:spAutoFit/>
          </a:bodyPr>
          <a:lstStyle/>
          <a:p>
            <a:pPr algn="ctr"/>
            <a:r>
              <a:rPr lang="en-US" sz="2400" b="1" dirty="0"/>
              <a:t>Supervised</a:t>
            </a:r>
            <a:r>
              <a:rPr lang="en-US" sz="2400" dirty="0"/>
              <a:t> </a:t>
            </a:r>
            <a:br>
              <a:rPr lang="en-US" sz="2400" dirty="0"/>
            </a:br>
            <a:r>
              <a:rPr lang="en-US" sz="2400" dirty="0"/>
              <a:t>(all data are labeled)</a:t>
            </a:r>
          </a:p>
        </p:txBody>
      </p:sp>
    </p:spTree>
    <p:extLst>
      <p:ext uri="{BB962C8B-B14F-4D97-AF65-F5344CB8AC3E}">
        <p14:creationId xmlns:p14="http://schemas.microsoft.com/office/powerpoint/2010/main" val="1896079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Machine </a:t>
            </a:r>
            <a:r>
              <a:rPr lang="en-US" dirty="0"/>
              <a:t>Learning in a nutshell</a:t>
            </a:r>
          </a:p>
        </p:txBody>
      </p:sp>
      <p:graphicFrame>
        <p:nvGraphicFramePr>
          <p:cNvPr id="5" name="Content Placeholder 3"/>
          <p:cNvGraphicFramePr>
            <a:graphicFrameLocks/>
          </p:cNvGraphicFramePr>
          <p:nvPr>
            <p:extLst/>
          </p:nvPr>
        </p:nvGraphicFramePr>
        <p:xfrm>
          <a:off x="533400" y="1676400"/>
          <a:ext cx="8382000" cy="3444240"/>
        </p:xfrm>
        <a:graphic>
          <a:graphicData uri="http://schemas.openxmlformats.org/drawingml/2006/table">
            <a:tbl>
              <a:tblPr firstRow="1" bandRow="1">
                <a:tableStyleId>{5C22544A-7EE6-4342-B048-85BDC9FD1C3A}</a:tableStyleId>
              </a:tblPr>
              <a:tblGrid>
                <a:gridCol w="1397000">
                  <a:extLst>
                    <a:ext uri="{9D8B030D-6E8A-4147-A177-3AD203B41FA5}">
                      <a16:colId xmlns:a16="http://schemas.microsoft.com/office/drawing/2014/main" val="2127102435"/>
                    </a:ext>
                  </a:extLst>
                </a:gridCol>
                <a:gridCol w="3414889">
                  <a:extLst>
                    <a:ext uri="{9D8B030D-6E8A-4147-A177-3AD203B41FA5}">
                      <a16:colId xmlns:a16="http://schemas.microsoft.com/office/drawing/2014/main" val="3755496500"/>
                    </a:ext>
                  </a:extLst>
                </a:gridCol>
                <a:gridCol w="3570111">
                  <a:extLst>
                    <a:ext uri="{9D8B030D-6E8A-4147-A177-3AD203B41FA5}">
                      <a16:colId xmlns:a16="http://schemas.microsoft.com/office/drawing/2014/main" val="1629185063"/>
                    </a:ext>
                  </a:extLst>
                </a:gridCol>
              </a:tblGrid>
              <a:tr h="685800">
                <a:tc>
                  <a:txBody>
                    <a:bodyPr/>
                    <a:lstStyle/>
                    <a:p>
                      <a:endParaRPr lang="en-US" dirty="0"/>
                    </a:p>
                  </a:txBody>
                  <a:tcPr/>
                </a:tc>
                <a:tc>
                  <a:txBody>
                    <a:bodyPr/>
                    <a:lstStyle/>
                    <a:p>
                      <a:r>
                        <a:rPr lang="en-US" dirty="0">
                          <a:solidFill>
                            <a:srgbClr val="FF0000"/>
                          </a:solidFill>
                        </a:rPr>
                        <a:t>Supervised Learning</a:t>
                      </a:r>
                    </a:p>
                  </a:txBody>
                  <a:tcPr/>
                </a:tc>
                <a:tc>
                  <a:txBody>
                    <a:bodyPr/>
                    <a:lstStyle/>
                    <a:p>
                      <a:r>
                        <a:rPr lang="en-US" dirty="0">
                          <a:solidFill>
                            <a:srgbClr val="FF0000"/>
                          </a:solidFill>
                        </a:rPr>
                        <a:t>Unsupervised Learning</a:t>
                      </a:r>
                    </a:p>
                  </a:txBody>
                  <a:tcPr/>
                </a:tc>
                <a:extLst>
                  <a:ext uri="{0D108BD9-81ED-4DB2-BD59-A6C34878D82A}">
                    <a16:rowId xmlns:a16="http://schemas.microsoft.com/office/drawing/2014/main" val="1392247252"/>
                  </a:ext>
                </a:extLst>
              </a:tr>
              <a:tr h="1295400">
                <a:tc>
                  <a:txBody>
                    <a:bodyPr/>
                    <a:lstStyle/>
                    <a:p>
                      <a:r>
                        <a:rPr lang="en-US" dirty="0"/>
                        <a:t>Continuous Output</a:t>
                      </a:r>
                    </a:p>
                  </a:txBody>
                  <a:tcPr/>
                </a:tc>
                <a:tc>
                  <a:txBody>
                    <a:bodyPr/>
                    <a:lstStyle/>
                    <a:p>
                      <a:r>
                        <a:rPr lang="en-US" dirty="0"/>
                        <a:t> Regression</a:t>
                      </a:r>
                    </a:p>
                    <a:p>
                      <a:r>
                        <a:rPr lang="en-US" dirty="0"/>
                        <a:t>(linear regression, neural</a:t>
                      </a:r>
                      <a:r>
                        <a:rPr lang="en-US" baseline="0" dirty="0"/>
                        <a:t> networks,…</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Dimensionality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txBody>
                  <a:tcPr/>
                </a:tc>
                <a:extLst>
                  <a:ext uri="{0D108BD9-81ED-4DB2-BD59-A6C34878D82A}">
                    <a16:rowId xmlns:a16="http://schemas.microsoft.com/office/drawing/2014/main" val="994070568"/>
                  </a:ext>
                </a:extLst>
              </a:tr>
              <a:tr h="1295400">
                <a:tc>
                  <a:txBody>
                    <a:bodyPr/>
                    <a:lstStyle/>
                    <a:p>
                      <a:r>
                        <a:rPr lang="en-US" dirty="0"/>
                        <a:t>Discrete </a:t>
                      </a:r>
                    </a:p>
                    <a:p>
                      <a:r>
                        <a:rPr lang="en-US" dirty="0"/>
                        <a:t>Output</a:t>
                      </a:r>
                    </a:p>
                  </a:txBody>
                  <a:tcPr/>
                </a:tc>
                <a:tc>
                  <a:txBody>
                    <a:bodyPr/>
                    <a:lstStyle/>
                    <a:p>
                      <a:r>
                        <a:rPr lang="en-US" dirty="0"/>
                        <a:t>Classification</a:t>
                      </a:r>
                    </a:p>
                    <a:p>
                      <a:r>
                        <a:rPr lang="en-US" dirty="0"/>
                        <a:t>(KNN, SVM, decision tree, Bayes</a:t>
                      </a:r>
                      <a:r>
                        <a:rPr lang="en-US" baseline="0" dirty="0"/>
                        <a:t> </a:t>
                      </a:r>
                      <a:r>
                        <a:rPr lang="en-US" dirty="0"/>
                        <a:t>classifier, logistic</a:t>
                      </a:r>
                      <a:r>
                        <a:rPr lang="en-US" baseline="0" dirty="0"/>
                        <a:t> regression, neural networks…</a:t>
                      </a:r>
                      <a:r>
                        <a:rPr lang="en-US" dirty="0"/>
                        <a:t>)</a:t>
                      </a:r>
                    </a:p>
                  </a:txBody>
                  <a:tcPr/>
                </a:tc>
                <a:tc>
                  <a:txBody>
                    <a:bodyPr/>
                    <a:lstStyle/>
                    <a:p>
                      <a:r>
                        <a:rPr lang="en-US" dirty="0"/>
                        <a:t>Clustering</a:t>
                      </a:r>
                    </a:p>
                    <a:p>
                      <a:r>
                        <a:rPr lang="en-US" dirty="0"/>
                        <a:t>(k-means, hierarchical clustering, DBSCAN, GMM…)</a:t>
                      </a:r>
                    </a:p>
                    <a:p>
                      <a:endParaRPr lang="en-US" baseline="0" dirty="0"/>
                    </a:p>
                    <a:p>
                      <a:endParaRPr lang="en-US" dirty="0"/>
                    </a:p>
                  </a:txBody>
                  <a:tcPr/>
                </a:tc>
                <a:extLst>
                  <a:ext uri="{0D108BD9-81ED-4DB2-BD59-A6C34878D82A}">
                    <a16:rowId xmlns:a16="http://schemas.microsoft.com/office/drawing/2014/main" val="2777009777"/>
                  </a:ext>
                </a:extLst>
              </a:tr>
            </a:tbl>
          </a:graphicData>
        </a:graphic>
      </p:graphicFrame>
    </p:spTree>
    <p:extLst>
      <p:ext uri="{BB962C8B-B14F-4D97-AF65-F5344CB8AC3E}">
        <p14:creationId xmlns:p14="http://schemas.microsoft.com/office/powerpoint/2010/main" val="901397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Classification</a:t>
            </a:r>
          </a:p>
        </p:txBody>
      </p:sp>
      <p:sp>
        <p:nvSpPr>
          <p:cNvPr id="5" name="Content Placeholder 4"/>
          <p:cNvSpPr>
            <a:spLocks noGrp="1"/>
          </p:cNvSpPr>
          <p:nvPr>
            <p:ph idx="1"/>
          </p:nvPr>
        </p:nvSpPr>
        <p:spPr>
          <a:xfrm>
            <a:off x="349528" y="952500"/>
            <a:ext cx="8686800" cy="5410200"/>
          </a:xfrm>
        </p:spPr>
        <p:txBody>
          <a:bodyPr>
            <a:normAutofit/>
          </a:bodyPr>
          <a:lstStyle/>
          <a:p>
            <a:r>
              <a:rPr lang="en-US" dirty="0"/>
              <a:t>Learn a model from </a:t>
            </a:r>
            <a:r>
              <a:rPr lang="en-US" dirty="0">
                <a:solidFill>
                  <a:srgbClr val="FF0000"/>
                </a:solidFill>
              </a:rPr>
              <a:t>labeled data and make prediction on labels</a:t>
            </a:r>
            <a:r>
              <a:rPr lang="en-US" dirty="0"/>
              <a:t>.</a:t>
            </a:r>
            <a:endParaRPr lang="en-US" dirty="0">
              <a:solidFill>
                <a:schemeClr val="accent6">
                  <a:lumMod val="75000"/>
                </a:schemeClr>
              </a:solidFill>
            </a:endParaRPr>
          </a:p>
          <a:p>
            <a:pPr lvl="2"/>
            <a:r>
              <a:rPr lang="en-US" dirty="0"/>
              <a:t>Predict the species of Iris flower (</a:t>
            </a:r>
            <a:r>
              <a:rPr lang="en-US" b="1" dirty="0" err="1"/>
              <a:t>setosa</a:t>
            </a:r>
            <a:r>
              <a:rPr lang="en-US" dirty="0"/>
              <a:t>, </a:t>
            </a:r>
            <a:r>
              <a:rPr lang="en-US" b="1" dirty="0" err="1"/>
              <a:t>virginica</a:t>
            </a:r>
            <a:r>
              <a:rPr lang="en-US" b="1" dirty="0"/>
              <a:t> </a:t>
            </a:r>
            <a:r>
              <a:rPr lang="en-US" dirty="0"/>
              <a:t>and </a:t>
            </a:r>
            <a:r>
              <a:rPr lang="en-US" b="1" dirty="0"/>
              <a:t>versicolor</a:t>
            </a:r>
            <a:r>
              <a:rPr lang="en-US" dirty="0"/>
              <a:t>) </a:t>
            </a: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endParaRPr lang="en-US" dirty="0">
              <a:solidFill>
                <a:srgbClr val="00B0F0"/>
              </a:solidFill>
            </a:endParaRPr>
          </a:p>
          <a:p>
            <a:pPr lvl="1"/>
            <a:endParaRPr lang="en-US" dirty="0"/>
          </a:p>
        </p:txBody>
      </p:sp>
      <p:pic>
        <p:nvPicPr>
          <p:cNvPr id="6" name="Picture 5"/>
          <p:cNvPicPr>
            <a:picLocks noChangeAspect="1"/>
          </p:cNvPicPr>
          <p:nvPr/>
        </p:nvPicPr>
        <p:blipFill>
          <a:blip r:embed="rId2"/>
          <a:stretch>
            <a:fillRect/>
          </a:stretch>
        </p:blipFill>
        <p:spPr>
          <a:xfrm>
            <a:off x="1828800" y="3276600"/>
            <a:ext cx="6172200" cy="1874241"/>
          </a:xfrm>
          <a:prstGeom prst="rect">
            <a:avLst/>
          </a:prstGeom>
        </p:spPr>
      </p:pic>
    </p:spTree>
    <p:extLst>
      <p:ext uri="{BB962C8B-B14F-4D97-AF65-F5344CB8AC3E}">
        <p14:creationId xmlns:p14="http://schemas.microsoft.com/office/powerpoint/2010/main" val="4269199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Classification</a:t>
            </a:r>
          </a:p>
        </p:txBody>
      </p:sp>
      <p:sp>
        <p:nvSpPr>
          <p:cNvPr id="5" name="Content Placeholder 4"/>
          <p:cNvSpPr>
            <a:spLocks noGrp="1"/>
          </p:cNvSpPr>
          <p:nvPr>
            <p:ph idx="1"/>
          </p:nvPr>
        </p:nvSpPr>
        <p:spPr>
          <a:xfrm>
            <a:off x="349528" y="952500"/>
            <a:ext cx="8686800" cy="5410200"/>
          </a:xfrm>
        </p:spPr>
        <p:txBody>
          <a:bodyPr>
            <a:normAutofit/>
          </a:bodyPr>
          <a:lstStyle/>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endParaRPr lang="en-US" dirty="0">
              <a:solidFill>
                <a:srgbClr val="00B0F0"/>
              </a:solidFill>
            </a:endParaRPr>
          </a:p>
          <a:p>
            <a:pPr lvl="1"/>
            <a:endParaRPr lang="en-US" dirty="0"/>
          </a:p>
        </p:txBody>
      </p:sp>
      <p:pic>
        <p:nvPicPr>
          <p:cNvPr id="7" name="Content Placeholder 3"/>
          <p:cNvPicPr>
            <a:picLocks noChangeAspect="1"/>
          </p:cNvPicPr>
          <p:nvPr/>
        </p:nvPicPr>
        <p:blipFill>
          <a:blip r:embed="rId2"/>
          <a:stretch>
            <a:fillRect/>
          </a:stretch>
        </p:blipFill>
        <p:spPr bwMode="auto">
          <a:xfrm>
            <a:off x="609600" y="952500"/>
            <a:ext cx="8246092" cy="5168196"/>
          </a:xfrm>
          <a:prstGeom prst="rect">
            <a:avLst/>
          </a:prstGeom>
          <a:noFill/>
          <a:ln w="9525">
            <a:noFill/>
            <a:miter lim="800000"/>
            <a:headEnd/>
            <a:tailEnd/>
          </a:ln>
        </p:spPr>
      </p:pic>
    </p:spTree>
    <p:extLst>
      <p:ext uri="{BB962C8B-B14F-4D97-AF65-F5344CB8AC3E}">
        <p14:creationId xmlns:p14="http://schemas.microsoft.com/office/powerpoint/2010/main" val="2827743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Steps in </a:t>
            </a:r>
            <a:r>
              <a:rPr lang="en-US" dirty="0"/>
              <a:t>classification</a:t>
            </a:r>
          </a:p>
        </p:txBody>
      </p:sp>
      <p:sp>
        <p:nvSpPr>
          <p:cNvPr id="3" name="Content Placeholder 2"/>
          <p:cNvSpPr>
            <a:spLocks noGrp="1"/>
          </p:cNvSpPr>
          <p:nvPr>
            <p:ph idx="1"/>
          </p:nvPr>
        </p:nvSpPr>
        <p:spPr>
          <a:xfrm>
            <a:off x="685800" y="914400"/>
            <a:ext cx="8229600" cy="5257800"/>
          </a:xfrm>
        </p:spPr>
        <p:txBody>
          <a:bodyPr>
            <a:normAutofit/>
          </a:bodyPr>
          <a:lstStyle/>
          <a:p>
            <a:r>
              <a:rPr lang="en-US" dirty="0">
                <a:solidFill>
                  <a:schemeClr val="accent6">
                    <a:lumMod val="75000"/>
                  </a:schemeClr>
                </a:solidFill>
              </a:rPr>
              <a:t>Define</a:t>
            </a:r>
            <a:r>
              <a:rPr lang="en-US" dirty="0"/>
              <a:t> the problem</a:t>
            </a:r>
          </a:p>
          <a:p>
            <a:pPr lvl="1"/>
            <a:r>
              <a:rPr lang="en-US" dirty="0"/>
              <a:t>What you are trying to predict? </a:t>
            </a:r>
          </a:p>
          <a:p>
            <a:r>
              <a:rPr lang="en-US" dirty="0"/>
              <a:t>Identify </a:t>
            </a:r>
            <a:r>
              <a:rPr lang="en-US" b="1" dirty="0">
                <a:solidFill>
                  <a:srgbClr val="FF0000"/>
                </a:solidFill>
              </a:rPr>
              <a:t>input features </a:t>
            </a:r>
          </a:p>
          <a:p>
            <a:pPr lvl="1"/>
            <a:r>
              <a:rPr lang="en-US" dirty="0"/>
              <a:t>Find the features that help to discriminate between the classes</a:t>
            </a:r>
          </a:p>
          <a:p>
            <a:r>
              <a:rPr lang="en-US" dirty="0"/>
              <a:t>Identify </a:t>
            </a:r>
            <a:r>
              <a:rPr lang="en-US" b="1" dirty="0">
                <a:solidFill>
                  <a:srgbClr val="FF0000"/>
                </a:solidFill>
              </a:rPr>
              <a:t>output labels </a:t>
            </a:r>
          </a:p>
          <a:p>
            <a:r>
              <a:rPr lang="en-US" dirty="0"/>
              <a:t>Decide on which </a:t>
            </a:r>
            <a:r>
              <a:rPr lang="en-US" dirty="0">
                <a:solidFill>
                  <a:srgbClr val="0070C0"/>
                </a:solidFill>
              </a:rPr>
              <a:t>model </a:t>
            </a:r>
            <a:r>
              <a:rPr lang="en-US" dirty="0"/>
              <a:t>to</a:t>
            </a:r>
            <a:r>
              <a:rPr lang="en-US" dirty="0">
                <a:solidFill>
                  <a:srgbClr val="0070C0"/>
                </a:solidFill>
              </a:rPr>
              <a:t> train</a:t>
            </a:r>
          </a:p>
          <a:p>
            <a:pPr lvl="1"/>
            <a:r>
              <a:rPr lang="en-US" dirty="0"/>
              <a:t>What is the right model for your problem?</a:t>
            </a:r>
          </a:p>
          <a:p>
            <a:r>
              <a:rPr lang="en-US" dirty="0"/>
              <a:t>Train the model on training data</a:t>
            </a:r>
          </a:p>
          <a:p>
            <a:r>
              <a:rPr lang="en-US" dirty="0"/>
              <a:t>Test the model on test data</a:t>
            </a:r>
          </a:p>
        </p:txBody>
      </p:sp>
    </p:spTree>
    <p:extLst>
      <p:ext uri="{BB962C8B-B14F-4D97-AF65-F5344CB8AC3E}">
        <p14:creationId xmlns:p14="http://schemas.microsoft.com/office/powerpoint/2010/main" val="2705456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077200" cy="838200"/>
          </a:xfrm>
        </p:spPr>
        <p:txBody>
          <a:bodyPr/>
          <a:lstStyle/>
          <a:p>
            <a:r>
              <a:rPr lang="en-US" dirty="0"/>
              <a:t>Any model</a:t>
            </a:r>
          </a:p>
        </p:txBody>
      </p:sp>
      <p:sp>
        <p:nvSpPr>
          <p:cNvPr id="3" name="Content Placeholder 2"/>
          <p:cNvSpPr>
            <a:spLocks noGrp="1"/>
          </p:cNvSpPr>
          <p:nvPr>
            <p:ph idx="1"/>
          </p:nvPr>
        </p:nvSpPr>
        <p:spPr>
          <a:xfrm>
            <a:off x="304800" y="1600200"/>
            <a:ext cx="8610600" cy="4525963"/>
          </a:xfrm>
        </p:spPr>
        <p:txBody>
          <a:bodyPr/>
          <a:lstStyle/>
          <a:p>
            <a:pPr algn="ctr">
              <a:buNone/>
            </a:pPr>
            <a:r>
              <a:rPr lang="en-US" sz="6000" dirty="0">
                <a:solidFill>
                  <a:srgbClr val="0000FF"/>
                </a:solidFill>
              </a:rPr>
              <a:t>y = f</a:t>
            </a:r>
            <a:r>
              <a:rPr lang="el-GR" sz="6000" baseline="-25000" dirty="0">
                <a:solidFill>
                  <a:srgbClr val="0000FF"/>
                </a:solidFill>
              </a:rPr>
              <a:t>Θ</a:t>
            </a:r>
            <a:r>
              <a:rPr lang="en-US" sz="6000" dirty="0">
                <a:solidFill>
                  <a:srgbClr val="0000FF"/>
                </a:solidFill>
              </a:rPr>
              <a:t>(</a:t>
            </a:r>
            <a:r>
              <a:rPr lang="en-US" sz="6000" b="1" dirty="0">
                <a:solidFill>
                  <a:srgbClr val="0000FF"/>
                </a:solidFill>
              </a:rPr>
              <a:t>x</a:t>
            </a:r>
            <a:r>
              <a:rPr lang="en-US" sz="6000" dirty="0">
                <a:solidFill>
                  <a:srgbClr val="0000FF"/>
                </a:solidFill>
              </a:rPr>
              <a:t>)</a:t>
            </a:r>
          </a:p>
          <a:p>
            <a:pPr>
              <a:buNone/>
            </a:pPr>
            <a:endParaRPr lang="en-US" dirty="0"/>
          </a:p>
          <a:p>
            <a:pPr>
              <a:buNone/>
            </a:pPr>
            <a:endParaRPr lang="en-US" dirty="0"/>
          </a:p>
        </p:txBody>
      </p:sp>
      <p:cxnSp>
        <p:nvCxnSpPr>
          <p:cNvPr id="5" name="Straight Arrow Connector 4"/>
          <p:cNvCxnSpPr/>
          <p:nvPr/>
        </p:nvCxnSpPr>
        <p:spPr>
          <a:xfrm flipV="1">
            <a:off x="2819400" y="2590800"/>
            <a:ext cx="762000" cy="533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723606" y="2590800"/>
            <a:ext cx="794" cy="4579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5410200" y="2590800"/>
            <a:ext cx="838200" cy="45720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32867" y="3052419"/>
            <a:ext cx="1518364" cy="369332"/>
          </a:xfrm>
          <a:prstGeom prst="rect">
            <a:avLst/>
          </a:prstGeom>
          <a:noFill/>
        </p:spPr>
        <p:txBody>
          <a:bodyPr wrap="none" rtlCol="0">
            <a:spAutoFit/>
          </a:bodyPr>
          <a:lstStyle/>
          <a:p>
            <a:r>
              <a:rPr lang="en-US" dirty="0"/>
              <a:t>Output(label)</a:t>
            </a:r>
          </a:p>
        </p:txBody>
      </p:sp>
      <p:sp>
        <p:nvSpPr>
          <p:cNvPr id="10" name="TextBox 9"/>
          <p:cNvSpPr txBox="1"/>
          <p:nvPr/>
        </p:nvSpPr>
        <p:spPr>
          <a:xfrm>
            <a:off x="3822333" y="3048001"/>
            <a:ext cx="1892667" cy="369332"/>
          </a:xfrm>
          <a:prstGeom prst="rect">
            <a:avLst/>
          </a:prstGeom>
          <a:noFill/>
        </p:spPr>
        <p:txBody>
          <a:bodyPr wrap="square" rtlCol="0">
            <a:spAutoFit/>
          </a:bodyPr>
          <a:lstStyle/>
          <a:p>
            <a:pPr algn="ctr"/>
            <a:r>
              <a:rPr lang="en-US" dirty="0"/>
              <a:t>function</a:t>
            </a:r>
          </a:p>
        </p:txBody>
      </p:sp>
      <p:sp>
        <p:nvSpPr>
          <p:cNvPr id="11" name="TextBox 10"/>
          <p:cNvSpPr txBox="1"/>
          <p:nvPr/>
        </p:nvSpPr>
        <p:spPr>
          <a:xfrm>
            <a:off x="5346333" y="3048001"/>
            <a:ext cx="1892667" cy="369332"/>
          </a:xfrm>
          <a:prstGeom prst="rect">
            <a:avLst/>
          </a:prstGeom>
          <a:noFill/>
        </p:spPr>
        <p:txBody>
          <a:bodyPr wrap="square" rtlCol="0">
            <a:spAutoFit/>
          </a:bodyPr>
          <a:lstStyle/>
          <a:p>
            <a:pPr algn="ctr"/>
            <a:r>
              <a:rPr lang="en-US" dirty="0"/>
              <a:t>Input (features)</a:t>
            </a:r>
          </a:p>
        </p:txBody>
      </p:sp>
    </p:spTree>
    <p:extLst>
      <p:ext uri="{BB962C8B-B14F-4D97-AF65-F5344CB8AC3E}">
        <p14:creationId xmlns:p14="http://schemas.microsoft.com/office/powerpoint/2010/main" val="264437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dirty="0"/>
              <a:t>Collecting data for computer vision</a:t>
            </a:r>
          </a:p>
        </p:txBody>
      </p:sp>
      <p:pic>
        <p:nvPicPr>
          <p:cNvPr id="57346" name="Picture 2"/>
          <p:cNvPicPr>
            <a:picLocks noChangeAspect="1" noChangeArrowheads="1"/>
          </p:cNvPicPr>
          <p:nvPr/>
        </p:nvPicPr>
        <p:blipFill>
          <a:blip r:embed="rId3" cstate="print"/>
          <a:srcRect/>
          <a:stretch>
            <a:fillRect/>
          </a:stretch>
        </p:blipFill>
        <p:spPr bwMode="auto">
          <a:xfrm>
            <a:off x="1600200" y="1428750"/>
            <a:ext cx="4229100" cy="3600450"/>
          </a:xfrm>
          <a:prstGeom prst="rect">
            <a:avLst/>
          </a:prstGeom>
          <a:noFill/>
          <a:ln w="9525">
            <a:noFill/>
            <a:miter lim="800000"/>
            <a:headEnd/>
            <a:tailEnd/>
          </a:ln>
        </p:spPr>
      </p:pic>
      <p:sp>
        <p:nvSpPr>
          <p:cNvPr id="9" name="TextBox 8"/>
          <p:cNvSpPr txBox="1"/>
          <p:nvPr/>
        </p:nvSpPr>
        <p:spPr>
          <a:xfrm>
            <a:off x="6210300" y="1504950"/>
            <a:ext cx="1371600" cy="369332"/>
          </a:xfrm>
          <a:prstGeom prst="rect">
            <a:avLst/>
          </a:prstGeom>
          <a:noFill/>
        </p:spPr>
        <p:txBody>
          <a:bodyPr wrap="square" rtlCol="0">
            <a:spAutoFit/>
          </a:bodyPr>
          <a:lstStyle/>
          <a:p>
            <a:pPr algn="ctr"/>
            <a:r>
              <a:rPr lang="en-US" sz="1800" b="0" dirty="0"/>
              <a:t>apple</a:t>
            </a:r>
          </a:p>
        </p:txBody>
      </p:sp>
      <p:sp>
        <p:nvSpPr>
          <p:cNvPr id="10" name="TextBox 9"/>
          <p:cNvSpPr txBox="1"/>
          <p:nvPr/>
        </p:nvSpPr>
        <p:spPr>
          <a:xfrm>
            <a:off x="6210300" y="2126218"/>
            <a:ext cx="1371600" cy="369332"/>
          </a:xfrm>
          <a:prstGeom prst="rect">
            <a:avLst/>
          </a:prstGeom>
          <a:noFill/>
        </p:spPr>
        <p:txBody>
          <a:bodyPr wrap="square" rtlCol="0">
            <a:spAutoFit/>
          </a:bodyPr>
          <a:lstStyle/>
          <a:p>
            <a:pPr algn="ctr"/>
            <a:r>
              <a:rPr lang="en-US" sz="1800" b="0" dirty="0"/>
              <a:t>pear</a:t>
            </a:r>
          </a:p>
        </p:txBody>
      </p:sp>
      <p:sp>
        <p:nvSpPr>
          <p:cNvPr id="11" name="TextBox 10"/>
          <p:cNvSpPr txBox="1"/>
          <p:nvPr/>
        </p:nvSpPr>
        <p:spPr>
          <a:xfrm>
            <a:off x="6210300" y="2724150"/>
            <a:ext cx="1371600" cy="369332"/>
          </a:xfrm>
          <a:prstGeom prst="rect">
            <a:avLst/>
          </a:prstGeom>
          <a:noFill/>
        </p:spPr>
        <p:txBody>
          <a:bodyPr wrap="square" rtlCol="0">
            <a:spAutoFit/>
          </a:bodyPr>
          <a:lstStyle/>
          <a:p>
            <a:pPr algn="ctr"/>
            <a:r>
              <a:rPr lang="en-US" sz="1800" b="0" dirty="0"/>
              <a:t>tomato</a:t>
            </a:r>
          </a:p>
        </p:txBody>
      </p:sp>
      <p:sp>
        <p:nvSpPr>
          <p:cNvPr id="12" name="TextBox 11"/>
          <p:cNvSpPr txBox="1"/>
          <p:nvPr/>
        </p:nvSpPr>
        <p:spPr>
          <a:xfrm>
            <a:off x="6210300" y="3333750"/>
            <a:ext cx="1371600" cy="369332"/>
          </a:xfrm>
          <a:prstGeom prst="rect">
            <a:avLst/>
          </a:prstGeom>
          <a:noFill/>
        </p:spPr>
        <p:txBody>
          <a:bodyPr wrap="square" rtlCol="0">
            <a:spAutoFit/>
          </a:bodyPr>
          <a:lstStyle/>
          <a:p>
            <a:pPr algn="ctr"/>
            <a:r>
              <a:rPr lang="en-US" sz="1800" b="0" dirty="0"/>
              <a:t>cow</a:t>
            </a:r>
          </a:p>
        </p:txBody>
      </p:sp>
      <p:sp>
        <p:nvSpPr>
          <p:cNvPr id="13" name="TextBox 12"/>
          <p:cNvSpPr txBox="1"/>
          <p:nvPr/>
        </p:nvSpPr>
        <p:spPr>
          <a:xfrm>
            <a:off x="6210300" y="3955018"/>
            <a:ext cx="1371600" cy="369332"/>
          </a:xfrm>
          <a:prstGeom prst="rect">
            <a:avLst/>
          </a:prstGeom>
          <a:noFill/>
        </p:spPr>
        <p:txBody>
          <a:bodyPr wrap="square" rtlCol="0">
            <a:spAutoFit/>
          </a:bodyPr>
          <a:lstStyle/>
          <a:p>
            <a:pPr algn="ctr"/>
            <a:r>
              <a:rPr lang="en-US" sz="1800" b="0" dirty="0"/>
              <a:t>dog</a:t>
            </a:r>
          </a:p>
        </p:txBody>
      </p:sp>
      <p:sp>
        <p:nvSpPr>
          <p:cNvPr id="14" name="TextBox 13"/>
          <p:cNvSpPr txBox="1"/>
          <p:nvPr/>
        </p:nvSpPr>
        <p:spPr>
          <a:xfrm>
            <a:off x="6210300" y="4640818"/>
            <a:ext cx="1371600" cy="369332"/>
          </a:xfrm>
          <a:prstGeom prst="rect">
            <a:avLst/>
          </a:prstGeom>
          <a:noFill/>
        </p:spPr>
        <p:txBody>
          <a:bodyPr wrap="square" rtlCol="0">
            <a:spAutoFit/>
          </a:bodyPr>
          <a:lstStyle/>
          <a:p>
            <a:pPr algn="ctr"/>
            <a:r>
              <a:rPr lang="en-US" sz="1800" b="0" dirty="0"/>
              <a:t>horse</a:t>
            </a:r>
          </a:p>
        </p:txBody>
      </p:sp>
    </p:spTree>
    <p:extLst>
      <p:ext uri="{BB962C8B-B14F-4D97-AF65-F5344CB8AC3E}">
        <p14:creationId xmlns:p14="http://schemas.microsoft.com/office/powerpoint/2010/main" val="2230305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5181600" y="5562600"/>
            <a:ext cx="19558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r>
              <a:rPr lang="en-US" sz="2400" dirty="0">
                <a:solidFill>
                  <a:srgbClr val="0000FF"/>
                </a:solidFill>
              </a:rPr>
              <a:t>y = f</a:t>
            </a:r>
            <a:r>
              <a:rPr lang="el-GR" sz="2400" baseline="-25000" dirty="0">
                <a:solidFill>
                  <a:srgbClr val="0000FF"/>
                </a:solidFill>
              </a:rPr>
              <a:t>Θ</a:t>
            </a:r>
            <a:r>
              <a:rPr lang="en-US" sz="2400" dirty="0">
                <a:solidFill>
                  <a:srgbClr val="0000FF"/>
                </a:solidFill>
              </a:rPr>
              <a:t>(      )</a:t>
            </a:r>
          </a:p>
        </p:txBody>
      </p:sp>
      <p:sp>
        <p:nvSpPr>
          <p:cNvPr id="10242" name="Title 1"/>
          <p:cNvSpPr>
            <a:spLocks noGrp="1"/>
          </p:cNvSpPr>
          <p:nvPr>
            <p:ph type="title"/>
          </p:nvPr>
        </p:nvSpPr>
        <p:spPr>
          <a:xfrm>
            <a:off x="457200" y="0"/>
            <a:ext cx="8229600" cy="792162"/>
          </a:xfrm>
        </p:spPr>
        <p:txBody>
          <a:bodyPr/>
          <a:lstStyle/>
          <a:p>
            <a:r>
              <a:rPr lang="en-US" i="1" dirty="0"/>
              <a:t>Machine learning </a:t>
            </a:r>
            <a:r>
              <a:rPr lang="en-US" dirty="0"/>
              <a:t>pipeline</a:t>
            </a:r>
          </a:p>
        </p:txBody>
      </p:sp>
      <p:sp>
        <p:nvSpPr>
          <p:cNvPr id="10" name="Rounded Rectangle 9"/>
          <p:cNvSpPr/>
          <p:nvPr/>
        </p:nvSpPr>
        <p:spPr>
          <a:xfrm>
            <a:off x="5257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2" name="Group 12"/>
          <p:cNvGrpSpPr>
            <a:grpSpLocks/>
          </p:cNvGrpSpPr>
          <p:nvPr/>
        </p:nvGrpSpPr>
        <p:grpSpPr bwMode="auto">
          <a:xfrm>
            <a:off x="76200" y="1570038"/>
            <a:ext cx="2438400" cy="3078162"/>
            <a:chOff x="228600" y="1417320"/>
            <a:chExt cx="2438400" cy="2849880"/>
          </a:xfrm>
        </p:grpSpPr>
        <p:sp>
          <p:nvSpPr>
            <p:cNvPr id="10268" name="TextBox 7"/>
            <p:cNvSpPr txBox="1">
              <a:spLocks noChangeArrowheads="1"/>
            </p:cNvSpPr>
            <p:nvPr/>
          </p:nvSpPr>
          <p:spPr bwMode="auto">
            <a:xfrm>
              <a:off x="533400" y="1417320"/>
              <a:ext cx="1828800" cy="769369"/>
            </a:xfrm>
            <a:prstGeom prst="rect">
              <a:avLst/>
            </a:prstGeom>
            <a:noFill/>
            <a:ln w="9525">
              <a:noFill/>
              <a:miter lim="800000"/>
              <a:headEnd/>
              <a:tailEnd/>
            </a:ln>
          </p:spPr>
          <p:txBody>
            <a:bodyPr>
              <a:spAutoFit/>
            </a:bodyPr>
            <a:lstStyle/>
            <a:p>
              <a:pPr algn="ctr"/>
              <a:r>
                <a:rPr lang="en-US" sz="2400" dirty="0">
                  <a:solidFill>
                    <a:srgbClr val="000000"/>
                  </a:solidFill>
                </a:rPr>
                <a:t>Training Samples</a:t>
              </a:r>
            </a:p>
          </p:txBody>
        </p:sp>
        <p:sp>
          <p:nvSpPr>
            <p:cNvPr id="11" name="Rounded Rectangle 10"/>
            <p:cNvSpPr/>
            <p:nvPr/>
          </p:nvSpPr>
          <p:spPr>
            <a:xfrm>
              <a:off x="228600" y="1447485"/>
              <a:ext cx="2438400" cy="2819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10246" name="TextBox 13"/>
          <p:cNvSpPr txBox="1">
            <a:spLocks noChangeArrowheads="1"/>
          </p:cNvSpPr>
          <p:nvPr/>
        </p:nvSpPr>
        <p:spPr bwMode="auto">
          <a:xfrm>
            <a:off x="551692" y="838200"/>
            <a:ext cx="1700906" cy="523220"/>
          </a:xfrm>
          <a:prstGeom prst="rect">
            <a:avLst/>
          </a:prstGeom>
          <a:noFill/>
          <a:ln w="9525">
            <a:noFill/>
            <a:miter lim="800000"/>
            <a:headEnd/>
            <a:tailEnd/>
          </a:ln>
        </p:spPr>
        <p:txBody>
          <a:bodyPr wrap="none">
            <a:spAutoFit/>
          </a:bodyPr>
          <a:lstStyle/>
          <a:p>
            <a:r>
              <a:rPr lang="en-US" sz="2800" b="1" dirty="0">
                <a:solidFill>
                  <a:srgbClr val="000000"/>
                </a:solidFill>
              </a:rPr>
              <a:t>Learning</a:t>
            </a:r>
          </a:p>
        </p:txBody>
      </p:sp>
      <p:sp>
        <p:nvSpPr>
          <p:cNvPr id="15" name="Rounded Rectangle 14"/>
          <p:cNvSpPr/>
          <p:nvPr/>
        </p:nvSpPr>
        <p:spPr>
          <a:xfrm>
            <a:off x="3200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Features</a:t>
            </a:r>
          </a:p>
        </p:txBody>
      </p:sp>
      <p:sp>
        <p:nvSpPr>
          <p:cNvPr id="16" name="Right Arrow 15"/>
          <p:cNvSpPr/>
          <p:nvPr/>
        </p:nvSpPr>
        <p:spPr>
          <a:xfrm>
            <a:off x="2590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4800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5821362"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p:cNvSpPr/>
          <p:nvPr/>
        </p:nvSpPr>
        <p:spPr>
          <a:xfrm>
            <a:off x="2743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Features</a:t>
            </a:r>
          </a:p>
        </p:txBody>
      </p:sp>
      <p:sp>
        <p:nvSpPr>
          <p:cNvPr id="20" name="Right Arrow 19"/>
          <p:cNvSpPr/>
          <p:nvPr/>
        </p:nvSpPr>
        <p:spPr>
          <a:xfrm>
            <a:off x="2133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p:cNvSpPr txBox="1">
            <a:spLocks noChangeArrowheads="1"/>
          </p:cNvSpPr>
          <p:nvPr/>
        </p:nvSpPr>
        <p:spPr bwMode="auto">
          <a:xfrm>
            <a:off x="457200" y="4800600"/>
            <a:ext cx="1781207" cy="523220"/>
          </a:xfrm>
          <a:prstGeom prst="rect">
            <a:avLst/>
          </a:prstGeom>
          <a:noFill/>
          <a:ln w="9525">
            <a:noFill/>
            <a:miter lim="800000"/>
            <a:headEnd/>
            <a:tailEnd/>
          </a:ln>
        </p:spPr>
        <p:txBody>
          <a:bodyPr wrap="none">
            <a:spAutoFit/>
          </a:bodyPr>
          <a:lstStyle/>
          <a:p>
            <a:r>
              <a:rPr lang="en-US" sz="2800" b="1" dirty="0">
                <a:solidFill>
                  <a:srgbClr val="000000"/>
                </a:solidFill>
              </a:rPr>
              <a:t>Inference</a:t>
            </a:r>
          </a:p>
        </p:txBody>
      </p:sp>
      <p:sp>
        <p:nvSpPr>
          <p:cNvPr id="10255" name="TextBox 21"/>
          <p:cNvSpPr txBox="1">
            <a:spLocks noChangeArrowheads="1"/>
          </p:cNvSpPr>
          <p:nvPr/>
        </p:nvSpPr>
        <p:spPr bwMode="auto">
          <a:xfrm>
            <a:off x="457200" y="6396037"/>
            <a:ext cx="1878188" cy="461665"/>
          </a:xfrm>
          <a:prstGeom prst="rect">
            <a:avLst/>
          </a:prstGeom>
          <a:noFill/>
          <a:ln w="9525">
            <a:noFill/>
            <a:miter lim="800000"/>
            <a:headEnd/>
            <a:tailEnd/>
          </a:ln>
        </p:spPr>
        <p:txBody>
          <a:bodyPr wrap="none">
            <a:spAutoFit/>
          </a:bodyPr>
          <a:lstStyle/>
          <a:p>
            <a:r>
              <a:rPr lang="en-US" sz="2400" dirty="0">
                <a:solidFill>
                  <a:srgbClr val="000000"/>
                </a:solidFill>
              </a:rPr>
              <a:t>Test Sample</a:t>
            </a:r>
          </a:p>
        </p:txBody>
      </p:sp>
      <p:sp>
        <p:nvSpPr>
          <p:cNvPr id="25" name="Rounded Rectangle 24"/>
          <p:cNvSpPr/>
          <p:nvPr/>
        </p:nvSpPr>
        <p:spPr>
          <a:xfrm>
            <a:off x="5181600" y="39624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r>
              <a:rPr lang="en-US" sz="2400" dirty="0">
                <a:solidFill>
                  <a:srgbClr val="0000FF"/>
                </a:solidFill>
              </a:rPr>
              <a:t>y = f</a:t>
            </a:r>
            <a:r>
              <a:rPr lang="el-GR" sz="2400" baseline="-25000" dirty="0">
                <a:solidFill>
                  <a:srgbClr val="0000FF"/>
                </a:solidFill>
              </a:rPr>
              <a:t>Θ</a:t>
            </a:r>
            <a:r>
              <a:rPr lang="en-US" sz="2400" dirty="0">
                <a:solidFill>
                  <a:srgbClr val="0000FF"/>
                </a:solidFill>
              </a:rPr>
              <a:t>(</a:t>
            </a:r>
            <a:r>
              <a:rPr lang="en-US" sz="2400" b="1" dirty="0">
                <a:solidFill>
                  <a:srgbClr val="0000FF"/>
                </a:solidFill>
              </a:rPr>
              <a:t>x</a:t>
            </a:r>
            <a:r>
              <a:rPr lang="en-US" sz="2400" dirty="0">
                <a:solidFill>
                  <a:srgbClr val="0000FF"/>
                </a:solidFill>
              </a:rPr>
              <a:t>)</a:t>
            </a:r>
          </a:p>
        </p:txBody>
      </p:sp>
      <p:sp>
        <p:nvSpPr>
          <p:cNvPr id="26" name="Right Arrow 25"/>
          <p:cNvSpPr/>
          <p:nvPr/>
        </p:nvSpPr>
        <p:spPr>
          <a:xfrm>
            <a:off x="455157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2" name="Right Arrow 31"/>
          <p:cNvSpPr/>
          <p:nvPr/>
        </p:nvSpPr>
        <p:spPr>
          <a:xfrm rot="5400000">
            <a:off x="5867400" y="5029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33" name="Picture 2"/>
          <p:cNvPicPr>
            <a:picLocks noChangeAspect="1" noChangeArrowheads="1"/>
          </p:cNvPicPr>
          <p:nvPr/>
        </p:nvPicPr>
        <p:blipFill>
          <a:blip r:embed="rId3" cstate="print"/>
          <a:srcRect/>
          <a:stretch>
            <a:fillRect/>
          </a:stretch>
        </p:blipFill>
        <p:spPr bwMode="auto">
          <a:xfrm>
            <a:off x="152400" y="2438400"/>
            <a:ext cx="2237618" cy="1905000"/>
          </a:xfrm>
          <a:prstGeom prst="rect">
            <a:avLst/>
          </a:prstGeom>
          <a:noFill/>
          <a:ln w="9525">
            <a:noFill/>
            <a:miter lim="800000"/>
            <a:headEnd/>
            <a:tailEnd/>
          </a:ln>
        </p:spPr>
      </p:pic>
      <p:pic>
        <p:nvPicPr>
          <p:cNvPr id="30721" name="Picture 1"/>
          <p:cNvPicPr>
            <a:picLocks noChangeAspect="1" noChangeArrowheads="1"/>
          </p:cNvPicPr>
          <p:nvPr/>
        </p:nvPicPr>
        <p:blipFill>
          <a:blip r:embed="rId4" cstate="print"/>
          <a:srcRect/>
          <a:stretch>
            <a:fillRect/>
          </a:stretch>
        </p:blipFill>
        <p:spPr bwMode="auto">
          <a:xfrm>
            <a:off x="914400" y="5638800"/>
            <a:ext cx="800100" cy="800100"/>
          </a:xfrm>
          <a:prstGeom prst="rect">
            <a:avLst/>
          </a:prstGeom>
          <a:noFill/>
          <a:ln w="9525">
            <a:noFill/>
            <a:miter lim="800000"/>
            <a:headEnd/>
            <a:tailEnd/>
          </a:ln>
        </p:spPr>
      </p:pic>
      <p:sp>
        <p:nvSpPr>
          <p:cNvPr id="27" name="Right Arrow 26"/>
          <p:cNvSpPr/>
          <p:nvPr/>
        </p:nvSpPr>
        <p:spPr>
          <a:xfrm rot="5400000">
            <a:off x="5829300" y="352815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ight Arrow 23"/>
          <p:cNvSpPr/>
          <p:nvPr/>
        </p:nvSpPr>
        <p:spPr>
          <a:xfrm>
            <a:off x="71628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 name="TextBox 2"/>
          <p:cNvSpPr txBox="1"/>
          <p:nvPr/>
        </p:nvSpPr>
        <p:spPr>
          <a:xfrm>
            <a:off x="7823200" y="5835134"/>
            <a:ext cx="1161536" cy="369332"/>
          </a:xfrm>
          <a:prstGeom prst="rect">
            <a:avLst/>
          </a:prstGeom>
          <a:noFill/>
        </p:spPr>
        <p:txBody>
          <a:bodyPr wrap="none" rtlCol="0">
            <a:spAutoFit/>
          </a:bodyPr>
          <a:lstStyle/>
          <a:p>
            <a:r>
              <a:rPr lang="en-US" b="1" dirty="0">
                <a:solidFill>
                  <a:srgbClr val="FF0000"/>
                </a:solidFill>
              </a:rPr>
              <a:t>y = </a:t>
            </a:r>
            <a:r>
              <a:rPr lang="en-US" dirty="0"/>
              <a:t>apple</a:t>
            </a:r>
          </a:p>
        </p:txBody>
      </p:sp>
      <p:pic>
        <p:nvPicPr>
          <p:cNvPr id="28" name="Picture 1"/>
          <p:cNvPicPr>
            <a:picLocks noChangeAspect="1" noChangeArrowheads="1"/>
          </p:cNvPicPr>
          <p:nvPr/>
        </p:nvPicPr>
        <p:blipFill>
          <a:blip r:embed="rId4" cstate="print"/>
          <a:srcRect/>
          <a:stretch>
            <a:fillRect/>
          </a:stretch>
        </p:blipFill>
        <p:spPr bwMode="auto">
          <a:xfrm>
            <a:off x="6286500" y="5791200"/>
            <a:ext cx="495300" cy="495300"/>
          </a:xfrm>
          <a:prstGeom prst="rect">
            <a:avLst/>
          </a:prstGeom>
          <a:noFill/>
          <a:ln w="9525">
            <a:noFill/>
            <a:miter lim="800000"/>
            <a:headEnd/>
            <a:tailEnd/>
          </a:ln>
        </p:spPr>
      </p:pic>
    </p:spTree>
    <p:extLst>
      <p:ext uri="{BB962C8B-B14F-4D97-AF65-F5344CB8AC3E}">
        <p14:creationId xmlns:p14="http://schemas.microsoft.com/office/powerpoint/2010/main" val="176247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0721"/>
                                        </p:tgtEl>
                                        <p:attrNameLst>
                                          <p:attrName>style.visibility</p:attrName>
                                        </p:attrNameLst>
                                      </p:cBhvr>
                                      <p:to>
                                        <p:strVal val="visible"/>
                                      </p:to>
                                    </p:set>
                                    <p:anim calcmode="lin" valueType="num">
                                      <p:cBhvr additive="base">
                                        <p:cTn id="59" dur="500" fill="hold"/>
                                        <p:tgtEl>
                                          <p:spTgt spid="30721"/>
                                        </p:tgtEl>
                                        <p:attrNameLst>
                                          <p:attrName>ppt_x</p:attrName>
                                        </p:attrNameLst>
                                      </p:cBhvr>
                                      <p:tavLst>
                                        <p:tav tm="0">
                                          <p:val>
                                            <p:strVal val="#ppt_x"/>
                                          </p:val>
                                        </p:tav>
                                        <p:tav tm="100000">
                                          <p:val>
                                            <p:strVal val="#ppt_x"/>
                                          </p:val>
                                        </p:tav>
                                      </p:tavLst>
                                    </p:anim>
                                    <p:anim calcmode="lin" valueType="num">
                                      <p:cBhvr additive="base">
                                        <p:cTn id="60" dur="500" fill="hold"/>
                                        <p:tgtEl>
                                          <p:spTgt spid="3072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0255"/>
                                        </p:tgtEl>
                                        <p:attrNameLst>
                                          <p:attrName>style.visibility</p:attrName>
                                        </p:attrNameLst>
                                      </p:cBhvr>
                                      <p:to>
                                        <p:strVal val="visible"/>
                                      </p:to>
                                    </p:set>
                                    <p:anim calcmode="lin" valueType="num">
                                      <p:cBhvr additive="base">
                                        <p:cTn id="63" dur="500" fill="hold"/>
                                        <p:tgtEl>
                                          <p:spTgt spid="10255"/>
                                        </p:tgtEl>
                                        <p:attrNameLst>
                                          <p:attrName>ppt_x</p:attrName>
                                        </p:attrNameLst>
                                      </p:cBhvr>
                                      <p:tavLst>
                                        <p:tav tm="0">
                                          <p:val>
                                            <p:strVal val="#ppt_x"/>
                                          </p:val>
                                        </p:tav>
                                        <p:tav tm="100000">
                                          <p:val>
                                            <p:strVal val="#ppt_x"/>
                                          </p:val>
                                        </p:tav>
                                      </p:tavLst>
                                    </p:anim>
                                    <p:anim calcmode="lin" valueType="num">
                                      <p:cBhvr additive="base">
                                        <p:cTn id="64" dur="500" fill="hold"/>
                                        <p:tgtEl>
                                          <p:spTgt spid="10255"/>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fill="hold"/>
                                        <p:tgtEl>
                                          <p:spTgt spid="30"/>
                                        </p:tgtEl>
                                        <p:attrNameLst>
                                          <p:attrName>ppt_x</p:attrName>
                                        </p:attrNameLst>
                                      </p:cBhvr>
                                      <p:tavLst>
                                        <p:tav tm="0">
                                          <p:val>
                                            <p:strVal val="#ppt_x"/>
                                          </p:val>
                                        </p:tav>
                                        <p:tav tm="100000">
                                          <p:val>
                                            <p:strVal val="#ppt_x"/>
                                          </p:val>
                                        </p:tav>
                                      </p:tavLst>
                                    </p:anim>
                                    <p:anim calcmode="lin" valueType="num">
                                      <p:cBhvr additive="base">
                                        <p:cTn id="84" dur="500" fill="hold"/>
                                        <p:tgtEl>
                                          <p:spTgt spid="30"/>
                                        </p:tgtEl>
                                        <p:attrNameLst>
                                          <p:attrName>ppt_y</p:attrName>
                                        </p:attrNameLst>
                                      </p:cBhvr>
                                      <p:tavLst>
                                        <p:tav tm="0">
                                          <p:val>
                                            <p:strVal val="1+#ppt_h/2"/>
                                          </p:val>
                                        </p:tav>
                                        <p:tav tm="100000">
                                          <p:val>
                                            <p:strVal val="#ppt_y"/>
                                          </p:val>
                                        </p:tav>
                                      </p:tavLst>
                                    </p:anim>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ppt_x"/>
                                          </p:val>
                                        </p:tav>
                                        <p:tav tm="100000">
                                          <p:val>
                                            <p:strVal val="#ppt_x"/>
                                          </p:val>
                                        </p:tav>
                                      </p:tavLst>
                                    </p:anim>
                                    <p:anim calcmode="lin" valueType="num">
                                      <p:cBhvr additive="base">
                                        <p:cTn id="98" dur="500" fill="hold"/>
                                        <p:tgtEl>
                                          <p:spTgt spid="2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
                                        </p:tgtEl>
                                        <p:attrNameLst>
                                          <p:attrName>style.visibility</p:attrName>
                                        </p:attrNameLst>
                                      </p:cBhvr>
                                      <p:to>
                                        <p:strVal val="visible"/>
                                      </p:to>
                                    </p:set>
                                    <p:anim calcmode="lin" valueType="num">
                                      <p:cBhvr additive="base">
                                        <p:cTn id="101" dur="500" fill="hold"/>
                                        <p:tgtEl>
                                          <p:spTgt spid="3"/>
                                        </p:tgtEl>
                                        <p:attrNameLst>
                                          <p:attrName>ppt_x</p:attrName>
                                        </p:attrNameLst>
                                      </p:cBhvr>
                                      <p:tavLst>
                                        <p:tav tm="0">
                                          <p:val>
                                            <p:strVal val="#ppt_x"/>
                                          </p:val>
                                        </p:tav>
                                        <p:tav tm="100000">
                                          <p:val>
                                            <p:strVal val="#ppt_x"/>
                                          </p:val>
                                        </p:tav>
                                      </p:tavLst>
                                    </p:anim>
                                    <p:anim calcmode="lin" valueType="num">
                                      <p:cBhvr additive="base">
                                        <p:cTn id="10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5" grpId="0"/>
      <p:bldP spid="25" grpId="0" animBg="1"/>
      <p:bldP spid="26" grpId="0" animBg="1"/>
      <p:bldP spid="32" grpId="0" animBg="1"/>
      <p:bldP spid="27" grpId="0" animBg="1"/>
      <p:bldP spid="24"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838200"/>
          </a:xfrm>
        </p:spPr>
        <p:txBody>
          <a:bodyPr/>
          <a:lstStyle/>
          <a:p>
            <a:r>
              <a:rPr lang="en-US" dirty="0"/>
              <a:t>Regression</a:t>
            </a:r>
          </a:p>
        </p:txBody>
      </p:sp>
      <p:pic>
        <p:nvPicPr>
          <p:cNvPr id="3" name="Picture 2" descr="Screen Shot 2017-11-08 at 5.49.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4229100"/>
            <a:ext cx="3494891" cy="2628900"/>
          </a:xfrm>
          <a:prstGeom prst="rect">
            <a:avLst/>
          </a:prstGeom>
        </p:spPr>
      </p:pic>
      <p:sp>
        <p:nvSpPr>
          <p:cNvPr id="4" name="TextBox 3"/>
          <p:cNvSpPr txBox="1"/>
          <p:nvPr/>
        </p:nvSpPr>
        <p:spPr>
          <a:xfrm>
            <a:off x="1905000" y="5345668"/>
            <a:ext cx="1056937" cy="369332"/>
          </a:xfrm>
          <a:prstGeom prst="rect">
            <a:avLst/>
          </a:prstGeom>
          <a:noFill/>
        </p:spPr>
        <p:txBody>
          <a:bodyPr wrap="none" rtlCol="0">
            <a:spAutoFit/>
          </a:bodyPr>
          <a:lstStyle/>
          <a:p>
            <a:r>
              <a:rPr lang="en-US" dirty="0">
                <a:hlinkClick r:id="rId4"/>
              </a:rPr>
              <a:t>IM2GPS</a:t>
            </a:r>
            <a:endParaRPr lang="en-US" dirty="0"/>
          </a:p>
        </p:txBody>
      </p:sp>
      <p:pic>
        <p:nvPicPr>
          <p:cNvPr id="5" name="Picture 4" descr="Screen Shot 2017-11-08 at 5.52.23 PM.png"/>
          <p:cNvPicPr>
            <a:picLocks noChangeAspect="1"/>
          </p:cNvPicPr>
          <p:nvPr/>
        </p:nvPicPr>
        <p:blipFill rotWithShape="1">
          <a:blip r:embed="rId5">
            <a:extLst>
              <a:ext uri="{28A0092B-C50C-407E-A947-70E740481C1C}">
                <a14:useLocalDpi xmlns:a14="http://schemas.microsoft.com/office/drawing/2010/main" val="0"/>
              </a:ext>
            </a:extLst>
          </a:blip>
          <a:srcRect l="-2" r="63097"/>
          <a:stretch/>
        </p:blipFill>
        <p:spPr>
          <a:xfrm>
            <a:off x="5562600" y="990600"/>
            <a:ext cx="3124200" cy="2672795"/>
          </a:xfrm>
          <a:prstGeom prst="rect">
            <a:avLst/>
          </a:prstGeom>
        </p:spPr>
      </p:pic>
      <p:sp>
        <p:nvSpPr>
          <p:cNvPr id="9" name="TextBox 8"/>
          <p:cNvSpPr txBox="1"/>
          <p:nvPr/>
        </p:nvSpPr>
        <p:spPr>
          <a:xfrm>
            <a:off x="6096000" y="3581400"/>
            <a:ext cx="2481381" cy="369332"/>
          </a:xfrm>
          <a:prstGeom prst="rect">
            <a:avLst/>
          </a:prstGeom>
          <a:noFill/>
        </p:spPr>
        <p:txBody>
          <a:bodyPr wrap="none" rtlCol="0">
            <a:spAutoFit/>
          </a:bodyPr>
          <a:lstStyle/>
          <a:p>
            <a:r>
              <a:rPr lang="en-US" dirty="0">
                <a:hlinkClick r:id="rId6"/>
              </a:rPr>
              <a:t>When was that made?</a:t>
            </a:r>
            <a:endParaRPr lang="en-US" dirty="0"/>
          </a:p>
        </p:txBody>
      </p:sp>
      <p:pic>
        <p:nvPicPr>
          <p:cNvPr id="10" name="Picture 9"/>
          <p:cNvPicPr>
            <a:picLocks noChangeAspect="1"/>
          </p:cNvPicPr>
          <p:nvPr/>
        </p:nvPicPr>
        <p:blipFill>
          <a:blip r:embed="rId7"/>
          <a:stretch>
            <a:fillRect/>
          </a:stretch>
        </p:blipFill>
        <p:spPr>
          <a:xfrm>
            <a:off x="551136" y="1066800"/>
            <a:ext cx="3258864" cy="2514600"/>
          </a:xfrm>
          <a:prstGeom prst="rect">
            <a:avLst/>
          </a:prstGeom>
        </p:spPr>
      </p:pic>
      <p:sp>
        <p:nvSpPr>
          <p:cNvPr id="12" name="TextBox 11"/>
          <p:cNvSpPr txBox="1"/>
          <p:nvPr/>
        </p:nvSpPr>
        <p:spPr>
          <a:xfrm>
            <a:off x="1371600" y="3669268"/>
            <a:ext cx="1724388" cy="369332"/>
          </a:xfrm>
          <a:prstGeom prst="rect">
            <a:avLst/>
          </a:prstGeom>
          <a:noFill/>
        </p:spPr>
        <p:txBody>
          <a:bodyPr wrap="none" rtlCol="0">
            <a:spAutoFit/>
          </a:bodyPr>
          <a:lstStyle/>
          <a:p>
            <a:r>
              <a:rPr lang="en-US" dirty="0">
                <a:hlinkClick r:id="rId8"/>
              </a:rPr>
              <a:t>Age estimation</a:t>
            </a:r>
            <a:endParaRPr lang="en-US" dirty="0"/>
          </a:p>
        </p:txBody>
      </p:sp>
    </p:spTree>
    <p:extLst>
      <p:ext uri="{BB962C8B-B14F-4D97-AF65-F5344CB8AC3E}">
        <p14:creationId xmlns:p14="http://schemas.microsoft.com/office/powerpoint/2010/main" val="1316970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43200"/>
            <a:ext cx="7772400" cy="1362075"/>
          </a:xfrm>
        </p:spPr>
        <p:txBody>
          <a:bodyPr/>
          <a:lstStyle/>
          <a:p>
            <a:r>
              <a:rPr lang="en-US" b="0" cap="none" dirty="0"/>
              <a:t>If an attribute is </a:t>
            </a:r>
            <a:r>
              <a:rPr lang="en-US" b="0" cap="none" dirty="0">
                <a:solidFill>
                  <a:schemeClr val="accent6">
                    <a:lumMod val="75000"/>
                  </a:schemeClr>
                </a:solidFill>
              </a:rPr>
              <a:t>categorical</a:t>
            </a:r>
            <a:r>
              <a:rPr lang="en-US" b="0" cap="none" dirty="0"/>
              <a:t>….</a:t>
            </a:r>
          </a:p>
        </p:txBody>
      </p:sp>
    </p:spTree>
    <p:extLst>
      <p:ext uri="{BB962C8B-B14F-4D97-AF65-F5344CB8AC3E}">
        <p14:creationId xmlns:p14="http://schemas.microsoft.com/office/powerpoint/2010/main" val="1601756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p:cNvSpPr>
            <a:spLocks noGrp="1" noChangeArrowheads="1"/>
          </p:cNvSpPr>
          <p:nvPr>
            <p:ph type="title"/>
          </p:nvPr>
        </p:nvSpPr>
        <p:spPr/>
        <p:txBody>
          <a:bodyPr/>
          <a:lstStyle/>
          <a:p>
            <a:r>
              <a:rPr lang="en-US" dirty="0"/>
              <a:t>Model </a:t>
            </a:r>
            <a:r>
              <a:rPr lang="en-US" altLang="zh-CN" dirty="0"/>
              <a:t>evaluation</a:t>
            </a:r>
            <a:endParaRPr lang="en-US" dirty="0"/>
          </a:p>
        </p:txBody>
      </p:sp>
      <p:sp>
        <p:nvSpPr>
          <p:cNvPr id="973827" name="Rectangle 3"/>
          <p:cNvSpPr>
            <a:spLocks noGrp="1" noChangeArrowheads="1"/>
          </p:cNvSpPr>
          <p:nvPr>
            <p:ph type="body" idx="1"/>
          </p:nvPr>
        </p:nvSpPr>
        <p:spPr>
          <a:xfrm>
            <a:off x="381000" y="1143000"/>
            <a:ext cx="8580438" cy="5181600"/>
          </a:xfrm>
        </p:spPr>
        <p:txBody>
          <a:bodyPr>
            <a:normAutofit/>
          </a:bodyPr>
          <a:lstStyle/>
          <a:p>
            <a:pPr>
              <a:lnSpc>
                <a:spcPct val="90000"/>
              </a:lnSpc>
            </a:pPr>
            <a:r>
              <a:rPr lang="en-US" dirty="0">
                <a:solidFill>
                  <a:schemeClr val="accent6">
                    <a:lumMod val="75000"/>
                  </a:schemeClr>
                </a:solidFill>
              </a:rPr>
              <a:t>Split data into two separate parts</a:t>
            </a:r>
          </a:p>
          <a:p>
            <a:pPr lvl="1"/>
            <a:r>
              <a:rPr lang="en-US" dirty="0"/>
              <a:t>Learn </a:t>
            </a:r>
            <a:r>
              <a:rPr lang="en-US" i="1" dirty="0"/>
              <a:t>parameters</a:t>
            </a:r>
            <a:r>
              <a:rPr lang="en-US" dirty="0"/>
              <a:t> on the </a:t>
            </a:r>
            <a:r>
              <a:rPr lang="en-US" i="1" dirty="0"/>
              <a:t>training set</a:t>
            </a:r>
          </a:p>
          <a:p>
            <a:pPr lvl="1"/>
            <a:r>
              <a:rPr lang="en-US" dirty="0"/>
              <a:t>Evaluate performance on the </a:t>
            </a:r>
            <a:r>
              <a:rPr lang="en-US" i="1" dirty="0"/>
              <a:t>test set</a:t>
            </a:r>
          </a:p>
          <a:p>
            <a:pPr lvl="1">
              <a:lnSpc>
                <a:spcPct val="90000"/>
              </a:lnSpc>
            </a:pPr>
            <a:r>
              <a:rPr lang="en-US" dirty="0"/>
              <a:t>~70% of records used for training, ~30% for testing</a:t>
            </a:r>
          </a:p>
        </p:txBody>
      </p:sp>
      <p:pic>
        <p:nvPicPr>
          <p:cNvPr id="4" name="Picture 3"/>
          <p:cNvPicPr>
            <a:picLocks noChangeAspect="1"/>
          </p:cNvPicPr>
          <p:nvPr/>
        </p:nvPicPr>
        <p:blipFill>
          <a:blip r:embed="rId2"/>
          <a:stretch>
            <a:fillRect/>
          </a:stretch>
        </p:blipFill>
        <p:spPr>
          <a:xfrm>
            <a:off x="3032919" y="3200400"/>
            <a:ext cx="3124200" cy="3252592"/>
          </a:xfrm>
          <a:prstGeom prst="rect">
            <a:avLst/>
          </a:prstGeom>
        </p:spPr>
      </p:pic>
    </p:spTree>
    <p:extLst>
      <p:ext uri="{BB962C8B-B14F-4D97-AF65-F5344CB8AC3E}">
        <p14:creationId xmlns:p14="http://schemas.microsoft.com/office/powerpoint/2010/main" val="2368049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model </a:t>
            </a:r>
            <a:r>
              <a:rPr lang="en-US" altLang="zh-CN" dirty="0"/>
              <a:t>evaluation</a:t>
            </a:r>
            <a:endParaRPr lang="en-US" dirty="0"/>
          </a:p>
        </p:txBody>
      </p:sp>
      <p:sp>
        <p:nvSpPr>
          <p:cNvPr id="3" name="Content Placeholder 2"/>
          <p:cNvSpPr>
            <a:spLocks noGrp="1"/>
          </p:cNvSpPr>
          <p:nvPr>
            <p:ph idx="1"/>
          </p:nvPr>
        </p:nvSpPr>
        <p:spPr>
          <a:xfrm>
            <a:off x="457200" y="1295400"/>
            <a:ext cx="8458200" cy="5181600"/>
          </a:xfrm>
        </p:spPr>
        <p:txBody>
          <a:bodyPr/>
          <a:lstStyle/>
          <a:p>
            <a:r>
              <a:rPr lang="en-US" dirty="0"/>
              <a:t>The ultimate goal of evaluation </a:t>
            </a:r>
            <a:r>
              <a:rPr lang="en-US" altLang="zh-CN" dirty="0"/>
              <a:t>should be</a:t>
            </a:r>
            <a:r>
              <a:rPr lang="en-US" dirty="0"/>
              <a:t>:  </a:t>
            </a:r>
          </a:p>
          <a:p>
            <a:pPr marL="0" indent="0">
              <a:buNone/>
            </a:pPr>
            <a:r>
              <a:rPr lang="en-US" dirty="0">
                <a:solidFill>
                  <a:srgbClr val="FF0000"/>
                </a:solidFill>
              </a:rPr>
              <a:t>     MAXIMIZE </a:t>
            </a:r>
            <a:r>
              <a:rPr lang="en-US" dirty="0"/>
              <a:t>the ability of the model to predict </a:t>
            </a:r>
            <a:r>
              <a:rPr lang="en-US" b="1" dirty="0">
                <a:solidFill>
                  <a:srgbClr val="FF0000"/>
                </a:solidFill>
              </a:rPr>
              <a:t>new (out-of-sample) data. </a:t>
            </a:r>
          </a:p>
          <a:p>
            <a:endParaRPr lang="en-US" dirty="0">
              <a:solidFill>
                <a:schemeClr val="accent6">
                  <a:lumMod val="75000"/>
                </a:schemeClr>
              </a:solidFill>
            </a:endParaRPr>
          </a:p>
          <a:p>
            <a:pPr marL="0" indent="0">
              <a:buNone/>
            </a:pPr>
            <a:endParaRPr lang="en-US" dirty="0"/>
          </a:p>
          <a:p>
            <a:endParaRPr lang="en-US" dirty="0"/>
          </a:p>
        </p:txBody>
      </p:sp>
    </p:spTree>
    <p:extLst>
      <p:ext uri="{BB962C8B-B14F-4D97-AF65-F5344CB8AC3E}">
        <p14:creationId xmlns:p14="http://schemas.microsoft.com/office/powerpoint/2010/main" val="40320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647700" y="152400"/>
            <a:ext cx="8229600" cy="541538"/>
          </a:xfrm>
        </p:spPr>
        <p:txBody>
          <a:bodyPr/>
          <a:lstStyle/>
          <a:p>
            <a:r>
              <a:rPr lang="en-US" dirty="0" err="1"/>
              <a:t>Underfitting</a:t>
            </a:r>
            <a:r>
              <a:rPr lang="en-US" dirty="0"/>
              <a:t> and Overfitting</a:t>
            </a:r>
          </a:p>
        </p:txBody>
      </p:sp>
      <p:pic>
        <p:nvPicPr>
          <p:cNvPr id="939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08969"/>
            <a:ext cx="5638800"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9012" name="Line 4"/>
          <p:cNvSpPr>
            <a:spLocks noChangeShapeType="1"/>
          </p:cNvSpPr>
          <p:nvPr/>
        </p:nvSpPr>
        <p:spPr bwMode="auto">
          <a:xfrm>
            <a:off x="4832411" y="1401932"/>
            <a:ext cx="0" cy="3581400"/>
          </a:xfrm>
          <a:prstGeom prst="line">
            <a:avLst/>
          </a:prstGeom>
          <a:noFill/>
          <a:ln w="25400">
            <a:solidFill>
              <a:srgbClr val="8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9013" name="Text Box 5"/>
          <p:cNvSpPr txBox="1">
            <a:spLocks noChangeArrowheads="1"/>
          </p:cNvSpPr>
          <p:nvPr/>
        </p:nvSpPr>
        <p:spPr bwMode="auto">
          <a:xfrm>
            <a:off x="4927847" y="1491842"/>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dirty="0" err="1"/>
              <a:t>Overfitting</a:t>
            </a:r>
            <a:endParaRPr lang="en-US" sz="1800" dirty="0">
              <a:sym typeface="Symbol" pitchFamily="18" charset="2"/>
            </a:endParaRPr>
          </a:p>
        </p:txBody>
      </p:sp>
      <p:sp>
        <p:nvSpPr>
          <p:cNvPr id="939014" name="Text Box 6"/>
          <p:cNvSpPr txBox="1">
            <a:spLocks noChangeArrowheads="1"/>
          </p:cNvSpPr>
          <p:nvPr/>
        </p:nvSpPr>
        <p:spPr bwMode="auto">
          <a:xfrm>
            <a:off x="1028700" y="5367407"/>
            <a:ext cx="845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dirty="0" err="1">
                <a:solidFill>
                  <a:srgbClr val="0070C0"/>
                </a:solidFill>
              </a:rPr>
              <a:t>Underfitting</a:t>
            </a:r>
            <a:r>
              <a:rPr lang="en-US" sz="1800" b="0" dirty="0"/>
              <a:t>: when model is </a:t>
            </a:r>
            <a:r>
              <a:rPr lang="en-US" sz="1800" b="0" dirty="0">
                <a:solidFill>
                  <a:schemeClr val="accent6">
                    <a:lumMod val="75000"/>
                  </a:schemeClr>
                </a:solidFill>
              </a:rPr>
              <a:t>too simple</a:t>
            </a:r>
            <a:r>
              <a:rPr lang="en-US" sz="1800" b="0" dirty="0"/>
              <a:t>, both training and test errors are large </a:t>
            </a:r>
            <a:endParaRPr lang="en-US" sz="1800" b="0" dirty="0">
              <a:sym typeface="Symbol" pitchFamily="18" charset="2"/>
            </a:endParaRPr>
          </a:p>
        </p:txBody>
      </p:sp>
      <p:sp>
        <p:nvSpPr>
          <p:cNvPr id="7" name="Line 4"/>
          <p:cNvSpPr>
            <a:spLocks noChangeShapeType="1"/>
          </p:cNvSpPr>
          <p:nvPr/>
        </p:nvSpPr>
        <p:spPr bwMode="auto">
          <a:xfrm>
            <a:off x="3352800" y="1401932"/>
            <a:ext cx="0" cy="3581400"/>
          </a:xfrm>
          <a:prstGeom prst="line">
            <a:avLst/>
          </a:prstGeom>
          <a:noFill/>
          <a:ln w="25400">
            <a:solidFill>
              <a:srgbClr val="8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5"/>
          <p:cNvSpPr txBox="1">
            <a:spLocks noChangeArrowheads="1"/>
          </p:cNvSpPr>
          <p:nvPr/>
        </p:nvSpPr>
        <p:spPr bwMode="auto">
          <a:xfrm>
            <a:off x="2438400" y="1474068"/>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dirty="0" err="1"/>
              <a:t>Underfitting</a:t>
            </a:r>
            <a:endParaRPr lang="en-US" sz="1800" dirty="0">
              <a:sym typeface="Symbol" pitchFamily="18" charset="2"/>
            </a:endParaRPr>
          </a:p>
        </p:txBody>
      </p:sp>
      <p:sp>
        <p:nvSpPr>
          <p:cNvPr id="9" name="Text Box 6"/>
          <p:cNvSpPr txBox="1">
            <a:spLocks noChangeArrowheads="1"/>
          </p:cNvSpPr>
          <p:nvPr/>
        </p:nvSpPr>
        <p:spPr bwMode="auto">
          <a:xfrm>
            <a:off x="1029437" y="5767849"/>
            <a:ext cx="78097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a:solidFill>
                  <a:srgbClr val="0070C0"/>
                </a:solidFill>
              </a:rPr>
              <a:t>Ove</a:t>
            </a:r>
            <a:r>
              <a:rPr lang="en-US" sz="1800" dirty="0">
                <a:solidFill>
                  <a:srgbClr val="0070C0"/>
                </a:solidFill>
              </a:rPr>
              <a:t>rfitting</a:t>
            </a:r>
            <a:r>
              <a:rPr lang="en-US" sz="1800" b="0" dirty="0"/>
              <a:t>: when model is </a:t>
            </a:r>
            <a:r>
              <a:rPr lang="en-US" sz="1800" b="0" dirty="0">
                <a:solidFill>
                  <a:schemeClr val="accent6">
                    <a:lumMod val="75000"/>
                  </a:schemeClr>
                </a:solidFill>
              </a:rPr>
              <a:t>too complex </a:t>
            </a:r>
            <a:r>
              <a:rPr lang="en-US" sz="1800" b="0" dirty="0"/>
              <a:t>it models the details of the training set and </a:t>
            </a:r>
            <a:r>
              <a:rPr lang="en-US" sz="1800" b="0" dirty="0">
                <a:solidFill>
                  <a:srgbClr val="FF0000"/>
                </a:solidFill>
              </a:rPr>
              <a:t>fails to generalize well </a:t>
            </a:r>
            <a:r>
              <a:rPr lang="en-US" sz="1800" b="0" dirty="0"/>
              <a:t>on the test set </a:t>
            </a:r>
            <a:endParaRPr lang="en-US" sz="1800" b="0" dirty="0">
              <a:sym typeface="Symbol" pitchFamily="18" charset="2"/>
            </a:endParaRPr>
          </a:p>
        </p:txBody>
      </p:sp>
    </p:spTree>
    <p:extLst>
      <p:ext uri="{BB962C8B-B14F-4D97-AF65-F5344CB8AC3E}">
        <p14:creationId xmlns:p14="http://schemas.microsoft.com/office/powerpoint/2010/main" val="2384773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Underfitting</a:t>
            </a:r>
            <a:r>
              <a:rPr lang="en-US" dirty="0"/>
              <a:t> and Overfitting</a:t>
            </a:r>
          </a:p>
        </p:txBody>
      </p:sp>
      <p:pic>
        <p:nvPicPr>
          <p:cNvPr id="6" name="Content Placeholder 5"/>
          <p:cNvPicPr>
            <a:picLocks noGrp="1" noChangeAspect="1"/>
          </p:cNvPicPr>
          <p:nvPr>
            <p:ph idx="1"/>
          </p:nvPr>
        </p:nvPicPr>
        <p:blipFill>
          <a:blip r:embed="rId2"/>
          <a:stretch>
            <a:fillRect/>
          </a:stretch>
        </p:blipFill>
        <p:spPr>
          <a:xfrm>
            <a:off x="1524000" y="2819400"/>
            <a:ext cx="6553200" cy="2096165"/>
          </a:xfrm>
          <a:prstGeom prst="rect">
            <a:avLst/>
          </a:prstGeom>
        </p:spPr>
      </p:pic>
    </p:spTree>
    <p:extLst>
      <p:ext uri="{BB962C8B-B14F-4D97-AF65-F5344CB8AC3E}">
        <p14:creationId xmlns:p14="http://schemas.microsoft.com/office/powerpoint/2010/main" val="1514553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3600" dirty="0">
                <a:solidFill>
                  <a:srgbClr val="FF0000"/>
                </a:solidFill>
              </a:rPr>
              <a:t>How to avoid </a:t>
            </a:r>
            <a:r>
              <a:rPr lang="en-US" sz="3600" dirty="0" err="1">
                <a:solidFill>
                  <a:srgbClr val="FF0000"/>
                </a:solidFill>
              </a:rPr>
              <a:t>underfitting</a:t>
            </a:r>
            <a:r>
              <a:rPr lang="en-US" sz="3600" dirty="0">
                <a:solidFill>
                  <a:srgbClr val="FF0000"/>
                </a:solidFill>
              </a:rPr>
              <a:t> and overfitting?</a:t>
            </a:r>
          </a:p>
        </p:txBody>
      </p:sp>
      <p:sp>
        <p:nvSpPr>
          <p:cNvPr id="2" name="Rectangle 1"/>
          <p:cNvSpPr/>
          <p:nvPr/>
        </p:nvSpPr>
        <p:spPr>
          <a:xfrm>
            <a:off x="1066800" y="2819400"/>
            <a:ext cx="7198479" cy="1569660"/>
          </a:xfrm>
          <a:prstGeom prst="rect">
            <a:avLst/>
          </a:prstGeom>
          <a:ln w="38100">
            <a:solidFill>
              <a:srgbClr val="FF0000"/>
            </a:solidFill>
          </a:ln>
        </p:spPr>
        <p:txBody>
          <a:bodyPr wrap="square">
            <a:spAutoFit/>
          </a:bodyPr>
          <a:lstStyle/>
          <a:p>
            <a:pPr lvl="1"/>
            <a:r>
              <a:rPr lang="en-US" sz="2400" b="1" dirty="0"/>
              <a:t>Train model </a:t>
            </a:r>
            <a:r>
              <a:rPr lang="en-US" sz="2400" b="1" i="1" dirty="0"/>
              <a:t>parameters</a:t>
            </a:r>
            <a:r>
              <a:rPr lang="en-US" sz="2400" b="1" dirty="0"/>
              <a:t> on </a:t>
            </a:r>
            <a:r>
              <a:rPr lang="en-US" sz="2400" b="1" i="1" dirty="0">
                <a:solidFill>
                  <a:srgbClr val="FF0000"/>
                </a:solidFill>
              </a:rPr>
              <a:t>training set</a:t>
            </a:r>
          </a:p>
          <a:p>
            <a:pPr lvl="1"/>
            <a:r>
              <a:rPr lang="en-US" sz="2400" b="1" dirty="0"/>
              <a:t>Test model </a:t>
            </a:r>
            <a:r>
              <a:rPr lang="en-US" sz="2400" b="1" i="1" dirty="0"/>
              <a:t>performance</a:t>
            </a:r>
            <a:r>
              <a:rPr lang="en-US" sz="2400" b="1" dirty="0"/>
              <a:t> on </a:t>
            </a:r>
            <a:r>
              <a:rPr lang="en-US" sz="2400" b="1" i="1" dirty="0">
                <a:solidFill>
                  <a:srgbClr val="FF0000"/>
                </a:solidFill>
              </a:rPr>
              <a:t>test set</a:t>
            </a:r>
          </a:p>
          <a:p>
            <a:pPr lvl="1"/>
            <a:endParaRPr lang="en-US" sz="2400" b="1" i="1" dirty="0">
              <a:solidFill>
                <a:srgbClr val="FF0000"/>
              </a:solidFill>
            </a:endParaRPr>
          </a:p>
          <a:p>
            <a:pPr lvl="1"/>
            <a:r>
              <a:rPr lang="en-US" sz="2400" b="1" i="1" dirty="0">
                <a:solidFill>
                  <a:srgbClr val="FF0000"/>
                </a:solidFill>
              </a:rPr>
              <a:t>Stop training once the test error goes up!</a:t>
            </a:r>
          </a:p>
        </p:txBody>
      </p:sp>
      <p:sp>
        <p:nvSpPr>
          <p:cNvPr id="4" name="Rectangle 3"/>
          <p:cNvSpPr/>
          <p:nvPr/>
        </p:nvSpPr>
        <p:spPr>
          <a:xfrm>
            <a:off x="457200" y="5257800"/>
            <a:ext cx="8560357" cy="523220"/>
          </a:xfrm>
          <a:prstGeom prst="rect">
            <a:avLst/>
          </a:prstGeom>
        </p:spPr>
        <p:txBody>
          <a:bodyPr wrap="none">
            <a:spAutoFit/>
          </a:bodyPr>
          <a:lstStyle/>
          <a:p>
            <a:r>
              <a:rPr lang="en-US" sz="2800" dirty="0">
                <a:solidFill>
                  <a:srgbClr val="FF0000"/>
                </a:solidFill>
              </a:rPr>
              <a:t>What metrics </a:t>
            </a:r>
            <a:r>
              <a:rPr lang="en-US" sz="2800" dirty="0"/>
              <a:t>should be used to measure test error</a:t>
            </a:r>
            <a:r>
              <a:rPr lang="en-US" sz="2800" dirty="0">
                <a:solidFill>
                  <a:srgbClr val="0070C0"/>
                </a:solidFill>
              </a:rPr>
              <a:t>? </a:t>
            </a:r>
            <a:endParaRPr lang="en-US" sz="2800" dirty="0"/>
          </a:p>
        </p:txBody>
      </p:sp>
    </p:spTree>
    <p:extLst>
      <p:ext uri="{BB962C8B-B14F-4D97-AF65-F5344CB8AC3E}">
        <p14:creationId xmlns:p14="http://schemas.microsoft.com/office/powerpoint/2010/main" val="184110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r>
              <a:rPr lang="en-US" sz="2800" dirty="0"/>
              <a:t>Metric used to evaluate model on </a:t>
            </a:r>
            <a:r>
              <a:rPr lang="en-US" sz="2800" dirty="0">
                <a:solidFill>
                  <a:srgbClr val="FF0000"/>
                </a:solidFill>
              </a:rPr>
              <a:t>test data </a:t>
            </a:r>
          </a:p>
        </p:txBody>
      </p:sp>
      <p:sp>
        <p:nvSpPr>
          <p:cNvPr id="974851" name="Rectangle 3"/>
          <p:cNvSpPr>
            <a:spLocks noGrp="1" noChangeArrowheads="1"/>
          </p:cNvSpPr>
          <p:nvPr>
            <p:ph type="body" idx="1"/>
          </p:nvPr>
        </p:nvSpPr>
        <p:spPr/>
        <p:txBody>
          <a:bodyPr/>
          <a:lstStyle/>
          <a:p>
            <a:pPr marL="457200" indent="-457200">
              <a:buFont typeface="Arial" panose="020B0604020202020204" pitchFamily="34" charset="0"/>
              <a:buChar char="•"/>
            </a:pPr>
            <a:r>
              <a:rPr lang="en-US" dirty="0"/>
              <a:t>Classification</a:t>
            </a:r>
          </a:p>
          <a:p>
            <a:pPr marL="857250" lvl="1" indent="-457200">
              <a:buFont typeface="Arial" panose="020B0604020202020204" pitchFamily="34" charset="0"/>
              <a:buChar char="•"/>
            </a:pPr>
            <a:r>
              <a:rPr lang="en-US" dirty="0"/>
              <a:t>Precision</a:t>
            </a:r>
          </a:p>
          <a:p>
            <a:pPr marL="857250" lvl="1" indent="-457200">
              <a:buFont typeface="Arial" panose="020B0604020202020204" pitchFamily="34" charset="0"/>
              <a:buChar char="•"/>
            </a:pPr>
            <a:r>
              <a:rPr lang="en-US" dirty="0"/>
              <a:t>Recall</a:t>
            </a:r>
          </a:p>
          <a:p>
            <a:pPr marL="857250" lvl="1" indent="-457200">
              <a:buFont typeface="Arial" panose="020B0604020202020204" pitchFamily="34" charset="0"/>
              <a:buChar char="•"/>
            </a:pPr>
            <a:r>
              <a:rPr lang="en-US" dirty="0"/>
              <a:t>F1-score</a:t>
            </a:r>
          </a:p>
          <a:p>
            <a:pPr marL="857250" lvl="1" indent="-457200">
              <a:buFont typeface="Arial" panose="020B0604020202020204" pitchFamily="34" charset="0"/>
              <a:buChar char="•"/>
            </a:pPr>
            <a:r>
              <a:rPr lang="en-US" dirty="0"/>
              <a:t>ROC curve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altLang="zh-CN" dirty="0"/>
              <a:t>Regression</a:t>
            </a:r>
            <a:endParaRPr lang="en-US" dirty="0"/>
          </a:p>
          <a:p>
            <a:pPr marL="857250" lvl="1" indent="-457200">
              <a:buFont typeface="Arial" panose="020B0604020202020204" pitchFamily="34" charset="0"/>
              <a:buChar char="•"/>
            </a:pPr>
            <a:r>
              <a:rPr lang="en-US" dirty="0"/>
              <a:t>RMSE (Root Mean Squared Error)</a:t>
            </a:r>
          </a:p>
          <a:p>
            <a:pPr marL="857250" lvl="1" indent="-457200">
              <a:buFont typeface="Arial" panose="020B0604020202020204" pitchFamily="34" charset="0"/>
              <a:buChar char="•"/>
            </a:pPr>
            <a:r>
              <a:rPr lang="en-US" dirty="0"/>
              <a:t>R2 score</a:t>
            </a:r>
          </a:p>
          <a:p>
            <a:pPr marL="457200" lvl="1" indent="0">
              <a:buNone/>
            </a:pPr>
            <a:endParaRPr lang="en-US" dirty="0"/>
          </a:p>
        </p:txBody>
      </p:sp>
    </p:spTree>
    <p:extLst>
      <p:ext uri="{BB962C8B-B14F-4D97-AF65-F5344CB8AC3E}">
        <p14:creationId xmlns:p14="http://schemas.microsoft.com/office/powerpoint/2010/main" val="1906483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762000"/>
          </a:xfrm>
        </p:spPr>
        <p:txBody>
          <a:bodyPr/>
          <a:lstStyle/>
          <a:p>
            <a:pPr marL="457200" indent="-457200"/>
            <a:r>
              <a:rPr lang="en-US" sz="2800" dirty="0"/>
              <a:t>Precision, Recall, F1-score</a:t>
            </a:r>
            <a:br>
              <a:rPr lang="en-US" dirty="0"/>
            </a:br>
            <a:endParaRPr lang="en-US" dirty="0"/>
          </a:p>
        </p:txBody>
      </p:sp>
      <p:sp>
        <p:nvSpPr>
          <p:cNvPr id="3" name="Content Placeholder 2"/>
          <p:cNvSpPr>
            <a:spLocks noGrp="1"/>
          </p:cNvSpPr>
          <p:nvPr>
            <p:ph idx="1"/>
          </p:nvPr>
        </p:nvSpPr>
        <p:spPr/>
        <p:txBody>
          <a:bodyPr/>
          <a:lstStyle/>
          <a:p>
            <a:r>
              <a:rPr lang="en-US" sz="2000" b="1" dirty="0">
                <a:solidFill>
                  <a:srgbClr val="080E14"/>
                </a:solidFill>
                <a:latin typeface="Raleway"/>
              </a:rPr>
              <a:t>Precision</a:t>
            </a:r>
            <a:r>
              <a:rPr lang="en-US" sz="2000" dirty="0">
                <a:solidFill>
                  <a:srgbClr val="080E14"/>
                </a:solidFill>
                <a:latin typeface="Raleway"/>
              </a:rPr>
              <a:t>:  Out </a:t>
            </a:r>
            <a:r>
              <a:rPr lang="en-US" sz="2000" dirty="0"/>
              <a:t>of records labeled as positive, how many are actually positive?</a:t>
            </a:r>
          </a:p>
          <a:p>
            <a:endParaRPr lang="en-US" sz="2000" dirty="0"/>
          </a:p>
          <a:p>
            <a:r>
              <a:rPr lang="en-US" sz="2000" b="1" dirty="0"/>
              <a:t>Recall:</a:t>
            </a:r>
            <a:r>
              <a:rPr lang="en-US" sz="2000" dirty="0"/>
              <a:t>  How many positive records are labeled correctly? </a:t>
            </a:r>
          </a:p>
          <a:p>
            <a:endParaRPr lang="en-US" sz="2000" dirty="0"/>
          </a:p>
          <a:p>
            <a:r>
              <a:rPr lang="en-US" sz="2000" b="1" dirty="0"/>
              <a:t>F-measure (F1-score)</a:t>
            </a:r>
            <a:r>
              <a:rPr lang="en-US" sz="2000" dirty="0"/>
              <a:t>: It combines precision and recall and can be used </a:t>
            </a:r>
            <a:r>
              <a:rPr lang="en-US" sz="2000" dirty="0">
                <a:solidFill>
                  <a:srgbClr val="FF0000"/>
                </a:solidFill>
              </a:rPr>
              <a:t>as a single summary number </a:t>
            </a:r>
            <a:r>
              <a:rPr lang="en-US" sz="2000" dirty="0"/>
              <a:t>for model quality</a:t>
            </a:r>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4005922391"/>
              </p:ext>
            </p:extLst>
          </p:nvPr>
        </p:nvGraphicFramePr>
        <p:xfrm>
          <a:off x="1810396" y="3522452"/>
          <a:ext cx="2521527" cy="742950"/>
        </p:xfrm>
        <a:graphic>
          <a:graphicData uri="http://schemas.openxmlformats.org/presentationml/2006/ole">
            <mc:AlternateContent xmlns:mc="http://schemas.openxmlformats.org/markup-compatibility/2006">
              <mc:Choice xmlns:v="urn:schemas-microsoft-com:vml" Requires="v">
                <p:oleObj spid="_x0000_s24598" name="Equation" r:id="rId3" imgW="1422360" imgH="419040" progId="Equation.3">
                  <p:embed/>
                </p:oleObj>
              </mc:Choice>
              <mc:Fallback>
                <p:oleObj name="Equation" r:id="rId3" imgW="1422360" imgH="419040" progId="Equation.3">
                  <p:embed/>
                  <p:pic>
                    <p:nvPicPr>
                      <p:cNvPr id="0" name=""/>
                      <p:cNvPicPr/>
                      <p:nvPr/>
                    </p:nvPicPr>
                    <p:blipFill>
                      <a:blip r:embed="rId4"/>
                      <a:stretch>
                        <a:fillRect/>
                      </a:stretch>
                    </p:blipFill>
                    <p:spPr>
                      <a:xfrm>
                        <a:off x="1810396" y="3522452"/>
                        <a:ext cx="2521527" cy="742950"/>
                      </a:xfrm>
                      <a:prstGeom prst="rect">
                        <a:avLst/>
                      </a:prstGeom>
                    </p:spPr>
                  </p:pic>
                </p:oleObj>
              </mc:Fallback>
            </mc:AlternateContent>
          </a:graphicData>
        </a:graphic>
      </p:graphicFrame>
    </p:spTree>
    <p:extLst>
      <p:ext uri="{BB962C8B-B14F-4D97-AF65-F5344CB8AC3E}">
        <p14:creationId xmlns:p14="http://schemas.microsoft.com/office/powerpoint/2010/main" val="2975584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ChangeArrowheads="1"/>
          </p:cNvSpPr>
          <p:nvPr>
            <p:ph type="title"/>
          </p:nvPr>
        </p:nvSpPr>
        <p:spPr>
          <a:xfrm>
            <a:off x="304800" y="152399"/>
            <a:ext cx="8229600" cy="535083"/>
          </a:xfrm>
        </p:spPr>
        <p:txBody>
          <a:bodyPr/>
          <a:lstStyle/>
          <a:p>
            <a:r>
              <a:rPr lang="en-US" dirty="0"/>
              <a:t>Confusion matrix (binary problem)</a:t>
            </a:r>
          </a:p>
        </p:txBody>
      </p:sp>
      <p:sp>
        <p:nvSpPr>
          <p:cNvPr id="969732" name="Rectangle 4"/>
          <p:cNvSpPr>
            <a:spLocks noChangeArrowheads="1"/>
          </p:cNvSpPr>
          <p:nvPr/>
        </p:nvSpPr>
        <p:spPr bwMode="auto">
          <a:xfrm>
            <a:off x="173854" y="4495800"/>
            <a:ext cx="8839200" cy="2133600"/>
          </a:xfrm>
          <a:prstGeom prst="rect">
            <a:avLst/>
          </a:prstGeom>
          <a:noFill/>
          <a:ln w="12700">
            <a:noFill/>
            <a:miter lim="800000"/>
            <a:headEnd/>
            <a:tailEnd/>
          </a:ln>
          <a:effectLst/>
        </p:spPr>
        <p:txBody>
          <a:bodyPr lIns="90488" tIns="44450" rIns="90488" bIns="44450"/>
          <a:lstStyle/>
          <a:p>
            <a:pPr marL="292100" indent="-292100">
              <a:spcBef>
                <a:spcPct val="10000"/>
              </a:spcBef>
              <a:spcAft>
                <a:spcPts val="400"/>
              </a:spcAft>
              <a:buClr>
                <a:srgbClr val="0C7B9C"/>
              </a:buClr>
              <a:buSzPct val="75000"/>
              <a:buFont typeface="Monotype Sorts" pitchFamily="2" charset="2"/>
              <a:buChar char="l"/>
            </a:pPr>
            <a:endParaRPr lang="en-US" sz="2400" b="1" dirty="0">
              <a:solidFill>
                <a:srgbClr val="0070C0"/>
              </a:solidFill>
            </a:endParaRPr>
          </a:p>
        </p:txBody>
      </p:sp>
      <p:graphicFrame>
        <p:nvGraphicFramePr>
          <p:cNvPr id="7" name="Group 4"/>
          <p:cNvGraphicFramePr>
            <a:graphicFrameLocks noGrp="1"/>
          </p:cNvGraphicFramePr>
          <p:nvPr>
            <p:extLst>
              <p:ext uri="{D42A27DB-BD31-4B8C-83A1-F6EECF244321}">
                <p14:modId xmlns:p14="http://schemas.microsoft.com/office/powerpoint/2010/main" val="3064069061"/>
              </p:ext>
            </p:extLst>
          </p:nvPr>
        </p:nvGraphicFramePr>
        <p:xfrm>
          <a:off x="1981200" y="1447800"/>
          <a:ext cx="5029200" cy="2036992"/>
        </p:xfrm>
        <a:graphic>
          <a:graphicData uri="http://schemas.openxmlformats.org/drawingml/2006/table">
            <a:tbl>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57300">
                  <a:extLst>
                    <a:ext uri="{9D8B030D-6E8A-4147-A177-3AD203B41FA5}">
                      <a16:colId xmlns:a16="http://schemas.microsoft.com/office/drawing/2014/main" val="20003"/>
                    </a:ext>
                  </a:extLst>
                </a:gridCol>
              </a:tblGrid>
              <a:tr h="420886">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37074">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200" b="0" i="0" u="none" strike="noStrike" cap="none" normalizeH="0" baseline="0" dirty="0">
                          <a:ln>
                            <a:noFill/>
                          </a:ln>
                          <a:solidFill>
                            <a:schemeClr val="tx1"/>
                          </a:solidFill>
                          <a:effectLst/>
                          <a:latin typeface="Arial" charset="0"/>
                        </a:rPr>
                      </a:br>
                      <a:endParaRPr kumimoji="0" lang="en-US" sz="1200" b="0" i="0" u="none" strike="noStrike" cap="none" normalizeH="0" baseline="0" dirty="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ACTUAL</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951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a</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0070C0"/>
                          </a:solidFill>
                          <a:effectLst/>
                          <a:latin typeface="Arial" charset="0"/>
                        </a:rPr>
                        <a:t>(TN)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b</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FF0000"/>
                          </a:solidFill>
                          <a:effectLst/>
                          <a:latin typeface="Arial" charset="0"/>
                        </a:rPr>
                        <a:t>(FP)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951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FF0000"/>
                          </a:solidFill>
                          <a:effectLst/>
                          <a:latin typeface="Arial" charset="0"/>
                        </a:rPr>
                        <a:t>(FN)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d</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0070C0"/>
                          </a:solidFill>
                          <a:effectLst/>
                          <a:latin typeface="Arial" charset="0"/>
                        </a:rPr>
                        <a:t>(TP)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625872267"/>
              </p:ext>
            </p:extLst>
          </p:nvPr>
        </p:nvGraphicFramePr>
        <p:xfrm>
          <a:off x="533400" y="4343400"/>
          <a:ext cx="4271962" cy="1613853"/>
        </p:xfrm>
        <a:graphic>
          <a:graphicData uri="http://schemas.openxmlformats.org/presentationml/2006/ole">
            <mc:AlternateContent xmlns:mc="http://schemas.openxmlformats.org/markup-compatibility/2006">
              <mc:Choice xmlns:v="urn:schemas-microsoft-com:vml" Requires="v">
                <p:oleObj spid="_x0000_s2130" name="Equation" r:id="rId3" imgW="3288960" imgH="1257120" progId="Equation.3">
                  <p:embed/>
                </p:oleObj>
              </mc:Choice>
              <mc:Fallback>
                <p:oleObj name="Equation" r:id="rId3" imgW="3288960" imgH="1257120" progId="Equation.3">
                  <p:embed/>
                  <p:pic>
                    <p:nvPicPr>
                      <p:cNvPr id="969731" name="Object 3"/>
                      <p:cNvPicPr>
                        <a:picLocks noChangeAspect="1" noChangeArrowheads="1"/>
                      </p:cNvPicPr>
                      <p:nvPr/>
                    </p:nvPicPr>
                    <p:blipFill>
                      <a:blip r:embed="rId4"/>
                      <a:srcRect/>
                      <a:stretch>
                        <a:fillRect/>
                      </a:stretch>
                    </p:blipFill>
                    <p:spPr bwMode="auto">
                      <a:xfrm>
                        <a:off x="533400" y="4343400"/>
                        <a:ext cx="4271962" cy="1613853"/>
                      </a:xfrm>
                      <a:prstGeom prst="rect">
                        <a:avLst/>
                      </a:prstGeom>
                      <a:noFill/>
                      <a:extLst/>
                    </p:spPr>
                  </p:pic>
                </p:oleObj>
              </mc:Fallback>
            </mc:AlternateContent>
          </a:graphicData>
        </a:graphic>
      </p:graphicFrame>
      <p:pic>
        <p:nvPicPr>
          <p:cNvPr id="6" name="Picture 5"/>
          <p:cNvPicPr>
            <a:picLocks noChangeAspect="1"/>
          </p:cNvPicPr>
          <p:nvPr/>
        </p:nvPicPr>
        <p:blipFill>
          <a:blip r:embed="rId5"/>
          <a:stretch>
            <a:fillRect/>
          </a:stretch>
        </p:blipFill>
        <p:spPr>
          <a:xfrm>
            <a:off x="5306411" y="4191000"/>
            <a:ext cx="3407977" cy="1706165"/>
          </a:xfrm>
          <a:prstGeom prst="rect">
            <a:avLst/>
          </a:prstGeom>
        </p:spPr>
      </p:pic>
    </p:spTree>
    <p:extLst>
      <p:ext uri="{BB962C8B-B14F-4D97-AF65-F5344CB8AC3E}">
        <p14:creationId xmlns:p14="http://schemas.microsoft.com/office/powerpoint/2010/main" val="3321822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matrix</a:t>
            </a:r>
          </a:p>
        </p:txBody>
      </p:sp>
      <p:pic>
        <p:nvPicPr>
          <p:cNvPr id="3" name="Picture 2"/>
          <p:cNvPicPr>
            <a:picLocks noChangeAspect="1"/>
          </p:cNvPicPr>
          <p:nvPr/>
        </p:nvPicPr>
        <p:blipFill>
          <a:blip r:embed="rId2"/>
          <a:stretch>
            <a:fillRect/>
          </a:stretch>
        </p:blipFill>
        <p:spPr>
          <a:xfrm>
            <a:off x="1981200" y="2362200"/>
            <a:ext cx="4848225" cy="2688377"/>
          </a:xfrm>
          <a:prstGeom prst="rect">
            <a:avLst/>
          </a:prstGeom>
        </p:spPr>
      </p:pic>
      <p:sp>
        <p:nvSpPr>
          <p:cNvPr id="4" name="Rectangle 3"/>
          <p:cNvSpPr/>
          <p:nvPr/>
        </p:nvSpPr>
        <p:spPr>
          <a:xfrm>
            <a:off x="658191" y="1258668"/>
            <a:ext cx="7924800" cy="646331"/>
          </a:xfrm>
          <a:prstGeom prst="rect">
            <a:avLst/>
          </a:prstGeom>
        </p:spPr>
        <p:txBody>
          <a:bodyPr wrap="square">
            <a:spAutoFit/>
          </a:bodyPr>
          <a:lstStyle/>
          <a:p>
            <a:r>
              <a:rPr lang="en-US" dirty="0"/>
              <a:t>Confusion matrix about a model used to predict whether a tumor is malignant (NO) or benign (YES)</a:t>
            </a:r>
          </a:p>
        </p:txBody>
      </p:sp>
    </p:spTree>
    <p:extLst>
      <p:ext uri="{BB962C8B-B14F-4D97-AF65-F5344CB8AC3E}">
        <p14:creationId xmlns:p14="http://schemas.microsoft.com/office/powerpoint/2010/main" val="40519074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ChangeArrowheads="1"/>
          </p:cNvSpPr>
          <p:nvPr>
            <p:ph type="title"/>
          </p:nvPr>
        </p:nvSpPr>
        <p:spPr>
          <a:xfrm>
            <a:off x="381000" y="228600"/>
            <a:ext cx="8534400" cy="457200"/>
          </a:xfrm>
        </p:spPr>
        <p:txBody>
          <a:bodyPr>
            <a:normAutofit fontScale="90000"/>
          </a:bodyPr>
          <a:lstStyle/>
          <a:p>
            <a:r>
              <a:rPr lang="en-US" sz="4000" dirty="0"/>
              <a:t>ROC </a:t>
            </a:r>
            <a:r>
              <a:rPr lang="en-US" dirty="0"/>
              <a:t>Curve</a:t>
            </a:r>
            <a:endParaRPr lang="en-US" sz="4000" dirty="0"/>
          </a:p>
        </p:txBody>
      </p:sp>
      <p:sp>
        <p:nvSpPr>
          <p:cNvPr id="975875" name="Rectangle 3"/>
          <p:cNvSpPr>
            <a:spLocks noGrp="1" noChangeArrowheads="1"/>
          </p:cNvSpPr>
          <p:nvPr>
            <p:ph type="body" idx="1"/>
          </p:nvPr>
        </p:nvSpPr>
        <p:spPr>
          <a:xfrm>
            <a:off x="457200" y="1371600"/>
            <a:ext cx="8229600" cy="4876800"/>
          </a:xfrm>
        </p:spPr>
        <p:txBody>
          <a:bodyPr/>
          <a:lstStyle/>
          <a:p>
            <a:pPr>
              <a:lnSpc>
                <a:spcPct val="90000"/>
              </a:lnSpc>
            </a:pPr>
            <a:r>
              <a:rPr lang="en-US" sz="2400" dirty="0">
                <a:solidFill>
                  <a:srgbClr val="FF0000"/>
                </a:solidFill>
              </a:rPr>
              <a:t>ROC </a:t>
            </a:r>
            <a:r>
              <a:rPr lang="en-US" sz="2400" dirty="0"/>
              <a:t>curve plots </a:t>
            </a:r>
            <a:r>
              <a:rPr lang="en-US" sz="2400" dirty="0">
                <a:solidFill>
                  <a:srgbClr val="0070C0"/>
                </a:solidFill>
              </a:rPr>
              <a:t>TPR (true positive rate)</a:t>
            </a:r>
            <a:r>
              <a:rPr lang="en-US" sz="2400" dirty="0"/>
              <a:t> (on the </a:t>
            </a:r>
            <a:r>
              <a:rPr lang="en-US" sz="2400" dirty="0">
                <a:solidFill>
                  <a:schemeClr val="accent2"/>
                </a:solidFill>
              </a:rPr>
              <a:t>y</a:t>
            </a:r>
            <a:r>
              <a:rPr lang="en-US" sz="2400" dirty="0"/>
              <a:t>-axis) against </a:t>
            </a:r>
            <a:r>
              <a:rPr lang="en-US" sz="2400" dirty="0">
                <a:solidFill>
                  <a:srgbClr val="0070C0"/>
                </a:solidFill>
              </a:rPr>
              <a:t>FPR (false positive rate)</a:t>
            </a:r>
            <a:r>
              <a:rPr lang="en-US" sz="2400" dirty="0"/>
              <a:t> (on the </a:t>
            </a:r>
            <a:r>
              <a:rPr lang="en-US" sz="2400" dirty="0">
                <a:solidFill>
                  <a:schemeClr val="accent2"/>
                </a:solidFill>
              </a:rPr>
              <a:t>x</a:t>
            </a:r>
            <a:r>
              <a:rPr lang="en-US" sz="2400" dirty="0"/>
              <a:t>-axis)</a:t>
            </a:r>
          </a:p>
          <a:p>
            <a:pPr marL="0" indent="0">
              <a:lnSpc>
                <a:spcPct val="90000"/>
              </a:lnSpc>
              <a:buNone/>
            </a:pPr>
            <a:endParaRPr lang="en-US" dirty="0"/>
          </a:p>
        </p:txBody>
      </p:sp>
      <p:graphicFrame>
        <p:nvGraphicFramePr>
          <p:cNvPr id="4" name="Object 3"/>
          <p:cNvGraphicFramePr>
            <a:graphicFrameLocks noChangeAspect="1"/>
          </p:cNvGraphicFramePr>
          <p:nvPr>
            <p:extLst/>
          </p:nvPr>
        </p:nvGraphicFramePr>
        <p:xfrm>
          <a:off x="685800" y="2426586"/>
          <a:ext cx="1981201" cy="767716"/>
        </p:xfrm>
        <a:graphic>
          <a:graphicData uri="http://schemas.openxmlformats.org/presentationml/2006/ole">
            <mc:AlternateContent xmlns:mc="http://schemas.openxmlformats.org/markup-compatibility/2006">
              <mc:Choice xmlns:v="urn:schemas-microsoft-com:vml" Requires="v">
                <p:oleObj spid="_x0000_s3226" name="Equation" r:id="rId4" imgW="1015920" imgH="393480" progId="Equation.3">
                  <p:embed/>
                </p:oleObj>
              </mc:Choice>
              <mc:Fallback>
                <p:oleObj name="Equation" r:id="rId4" imgW="1015920" imgH="3934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426586"/>
                        <a:ext cx="1981201" cy="767716"/>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198842192"/>
              </p:ext>
            </p:extLst>
          </p:nvPr>
        </p:nvGraphicFramePr>
        <p:xfrm>
          <a:off x="679589" y="3657600"/>
          <a:ext cx="1911211" cy="722531"/>
        </p:xfrm>
        <a:graphic>
          <a:graphicData uri="http://schemas.openxmlformats.org/presentationml/2006/ole">
            <mc:AlternateContent xmlns:mc="http://schemas.openxmlformats.org/markup-compatibility/2006">
              <mc:Choice xmlns:v="urn:schemas-microsoft-com:vml" Requires="v">
                <p:oleObj spid="_x0000_s3227" name="Equation" r:id="rId6" imgW="1041120" imgH="393480" progId="Equation.3">
                  <p:embed/>
                </p:oleObj>
              </mc:Choice>
              <mc:Fallback>
                <p:oleObj name="Equation" r:id="rId6" imgW="1041120" imgH="393480" progId="Equation.3">
                  <p:embed/>
                  <p:pic>
                    <p:nvPicPr>
                      <p:cNvPr id="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589" y="3657600"/>
                        <a:ext cx="1911211" cy="722531"/>
                      </a:xfrm>
                      <a:prstGeom prst="rect">
                        <a:avLst/>
                      </a:prstGeom>
                      <a:noFill/>
                      <a:extLst/>
                    </p:spPr>
                  </p:pic>
                </p:oleObj>
              </mc:Fallback>
            </mc:AlternateContent>
          </a:graphicData>
        </a:graphic>
      </p:graphicFrame>
      <p:pic>
        <p:nvPicPr>
          <p:cNvPr id="3" name="Picture 2"/>
          <p:cNvPicPr>
            <a:picLocks noChangeAspect="1"/>
          </p:cNvPicPr>
          <p:nvPr/>
        </p:nvPicPr>
        <p:blipFill>
          <a:blip r:embed="rId8"/>
          <a:stretch>
            <a:fillRect/>
          </a:stretch>
        </p:blipFill>
        <p:spPr>
          <a:xfrm>
            <a:off x="3124200" y="4053100"/>
            <a:ext cx="2681125" cy="2681125"/>
          </a:xfrm>
          <a:prstGeom prst="rect">
            <a:avLst/>
          </a:prstGeom>
        </p:spPr>
      </p:pic>
      <p:graphicFrame>
        <p:nvGraphicFramePr>
          <p:cNvPr id="8" name="Group 4"/>
          <p:cNvGraphicFramePr>
            <a:graphicFrameLocks noGrp="1"/>
          </p:cNvGraphicFramePr>
          <p:nvPr>
            <p:extLst>
              <p:ext uri="{D42A27DB-BD31-4B8C-83A1-F6EECF244321}">
                <p14:modId xmlns:p14="http://schemas.microsoft.com/office/powerpoint/2010/main" val="2584205205"/>
              </p:ext>
            </p:extLst>
          </p:nvPr>
        </p:nvGraphicFramePr>
        <p:xfrm>
          <a:off x="4953000" y="2286000"/>
          <a:ext cx="3733800" cy="1515603"/>
        </p:xfrm>
        <a:graphic>
          <a:graphicData uri="http://schemas.openxmlformats.org/drawingml/2006/table">
            <a:tbl>
              <a:tblPr/>
              <a:tblGrid>
                <a:gridCol w="9334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933450">
                  <a:extLst>
                    <a:ext uri="{9D8B030D-6E8A-4147-A177-3AD203B41FA5}">
                      <a16:colId xmlns:a16="http://schemas.microsoft.com/office/drawing/2014/main" val="20003"/>
                    </a:ext>
                  </a:extLst>
                </a:gridCol>
              </a:tblGrid>
              <a:tr h="29493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6273">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200" b="0" i="0" u="none" strike="noStrike" cap="none" normalizeH="0" baseline="0" dirty="0">
                          <a:ln>
                            <a:noFill/>
                          </a:ln>
                          <a:solidFill>
                            <a:schemeClr val="tx1"/>
                          </a:solidFill>
                          <a:effectLst/>
                          <a:latin typeface="Arial" charset="0"/>
                        </a:rPr>
                      </a:br>
                      <a:endParaRPr kumimoji="0" lang="en-US" sz="1200" b="0" i="0" u="none" strike="noStrike" cap="none" normalizeH="0" baseline="0" dirty="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ACTUAL</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30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a</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0070C0"/>
                          </a:solidFill>
                          <a:effectLst/>
                          <a:latin typeface="Arial" charset="0"/>
                        </a:rPr>
                        <a:t>(TN)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b</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FF0000"/>
                          </a:solidFill>
                          <a:effectLst/>
                          <a:latin typeface="Arial" charset="0"/>
                        </a:rPr>
                        <a:t>(FP)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30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FF0000"/>
                          </a:solidFill>
                          <a:effectLst/>
                          <a:latin typeface="Arial" charset="0"/>
                        </a:rPr>
                        <a:t>(FN)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d</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0070C0"/>
                          </a:solidFill>
                          <a:effectLst/>
                          <a:latin typeface="Arial" charset="0"/>
                        </a:rPr>
                        <a:t>(TP)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80410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8" name="Rectangle 6"/>
          <p:cNvSpPr>
            <a:spLocks noGrp="1" noChangeArrowheads="1"/>
          </p:cNvSpPr>
          <p:nvPr>
            <p:ph type="title"/>
          </p:nvPr>
        </p:nvSpPr>
        <p:spPr/>
        <p:txBody>
          <a:bodyPr/>
          <a:lstStyle/>
          <a:p>
            <a:r>
              <a:rPr lang="en-US" dirty="0"/>
              <a:t>Data Encoding</a:t>
            </a:r>
          </a:p>
        </p:txBody>
      </p:sp>
      <p:sp>
        <p:nvSpPr>
          <p:cNvPr id="771079" name="Rectangle 7"/>
          <p:cNvSpPr>
            <a:spLocks noGrp="1" noChangeArrowheads="1"/>
          </p:cNvSpPr>
          <p:nvPr>
            <p:ph type="body" idx="1"/>
          </p:nvPr>
        </p:nvSpPr>
        <p:spPr/>
        <p:txBody>
          <a:bodyPr/>
          <a:lstStyle/>
          <a:p>
            <a:r>
              <a:rPr lang="en-US" sz="2400" dirty="0"/>
              <a:t>If an attribute is </a:t>
            </a:r>
            <a:r>
              <a:rPr lang="en-US" sz="2400" dirty="0">
                <a:solidFill>
                  <a:srgbClr val="FF0000"/>
                </a:solidFill>
              </a:rPr>
              <a:t>categorical, </a:t>
            </a:r>
            <a:r>
              <a:rPr lang="en-US" sz="2400" dirty="0"/>
              <a:t>we </a:t>
            </a:r>
            <a:r>
              <a:rPr lang="en-US" sz="2400" b="1" dirty="0">
                <a:solidFill>
                  <a:srgbClr val="FF0000"/>
                </a:solidFill>
              </a:rPr>
              <a:t>must </a:t>
            </a:r>
            <a:r>
              <a:rPr lang="en-US" sz="2400" dirty="0"/>
              <a:t>convert it from </a:t>
            </a:r>
            <a:r>
              <a:rPr lang="en-US" sz="2400" dirty="0">
                <a:solidFill>
                  <a:srgbClr val="FF0000"/>
                </a:solidFill>
              </a:rPr>
              <a:t>categorical </a:t>
            </a:r>
            <a:r>
              <a:rPr lang="en-US" sz="2400" dirty="0"/>
              <a:t>to </a:t>
            </a:r>
            <a:r>
              <a:rPr lang="en-US" sz="2400" dirty="0">
                <a:solidFill>
                  <a:srgbClr val="FF0000"/>
                </a:solidFill>
              </a:rPr>
              <a:t>numeric</a:t>
            </a:r>
            <a:r>
              <a:rPr lang="en-US" sz="2400" dirty="0"/>
              <a:t>.</a:t>
            </a:r>
          </a:p>
          <a:p>
            <a:pPr lvl="1"/>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447082477"/>
              </p:ext>
            </p:extLst>
          </p:nvPr>
        </p:nvGraphicFramePr>
        <p:xfrm>
          <a:off x="609600" y="2590800"/>
          <a:ext cx="7801108" cy="2103120"/>
        </p:xfrm>
        <a:graphic>
          <a:graphicData uri="http://schemas.openxmlformats.org/drawingml/2006/table">
            <a:tbl>
              <a:tblPr firstRow="1" bandRow="1">
                <a:tableStyleId>{073A0DAA-6AF3-43AB-8588-CEC1D06C72B9}</a:tableStyleId>
              </a:tblPr>
              <a:tblGrid>
                <a:gridCol w="1114444">
                  <a:extLst>
                    <a:ext uri="{9D8B030D-6E8A-4147-A177-3AD203B41FA5}">
                      <a16:colId xmlns:a16="http://schemas.microsoft.com/office/drawing/2014/main" val="20000"/>
                    </a:ext>
                  </a:extLst>
                </a:gridCol>
                <a:gridCol w="1114444">
                  <a:extLst>
                    <a:ext uri="{9D8B030D-6E8A-4147-A177-3AD203B41FA5}">
                      <a16:colId xmlns:a16="http://schemas.microsoft.com/office/drawing/2014/main" val="20001"/>
                    </a:ext>
                  </a:extLst>
                </a:gridCol>
                <a:gridCol w="1114444">
                  <a:extLst>
                    <a:ext uri="{9D8B030D-6E8A-4147-A177-3AD203B41FA5}">
                      <a16:colId xmlns:a16="http://schemas.microsoft.com/office/drawing/2014/main" val="20002"/>
                    </a:ext>
                  </a:extLst>
                </a:gridCol>
                <a:gridCol w="1114444">
                  <a:extLst>
                    <a:ext uri="{9D8B030D-6E8A-4147-A177-3AD203B41FA5}">
                      <a16:colId xmlns:a16="http://schemas.microsoft.com/office/drawing/2014/main" val="20003"/>
                    </a:ext>
                  </a:extLst>
                </a:gridCol>
                <a:gridCol w="1114444">
                  <a:extLst>
                    <a:ext uri="{9D8B030D-6E8A-4147-A177-3AD203B41FA5}">
                      <a16:colId xmlns:a16="http://schemas.microsoft.com/office/drawing/2014/main" val="20004"/>
                    </a:ext>
                  </a:extLst>
                </a:gridCol>
                <a:gridCol w="1114444">
                  <a:extLst>
                    <a:ext uri="{9D8B030D-6E8A-4147-A177-3AD203B41FA5}">
                      <a16:colId xmlns:a16="http://schemas.microsoft.com/office/drawing/2014/main" val="20005"/>
                    </a:ext>
                  </a:extLst>
                </a:gridCol>
                <a:gridCol w="1114444">
                  <a:extLst>
                    <a:ext uri="{9D8B030D-6E8A-4147-A177-3AD203B41FA5}">
                      <a16:colId xmlns:a16="http://schemas.microsoft.com/office/drawing/2014/main" val="20006"/>
                    </a:ext>
                  </a:extLst>
                </a:gridCol>
              </a:tblGrid>
              <a:tr h="640080">
                <a:tc>
                  <a:txBody>
                    <a:bodyPr/>
                    <a:lstStyle/>
                    <a:p>
                      <a:pPr marL="0" algn="l" defTabSz="914400" rtl="0" eaLnBrk="1" latinLnBrk="0" hangingPunct="1"/>
                      <a:r>
                        <a:rPr lang="en-US" sz="1800" b="1" kern="1200" dirty="0">
                          <a:solidFill>
                            <a:schemeClr val="lt1"/>
                          </a:solidFill>
                          <a:latin typeface="+mn-lt"/>
                          <a:ea typeface="+mn-ea"/>
                          <a:cs typeface="+mn-cs"/>
                        </a:rPr>
                        <a:t>ID Number</a:t>
                      </a:r>
                    </a:p>
                  </a:txBody>
                  <a:tcPr/>
                </a:tc>
                <a:tc>
                  <a:txBody>
                    <a:bodyPr/>
                    <a:lstStyle/>
                    <a:p>
                      <a:pPr marL="0" algn="l" defTabSz="914400" rtl="0" eaLnBrk="1" latinLnBrk="0" hangingPunct="1"/>
                      <a:r>
                        <a:rPr lang="en-US" sz="1800" b="1" kern="1200" dirty="0">
                          <a:solidFill>
                            <a:schemeClr val="lt1"/>
                          </a:solidFill>
                          <a:latin typeface="+mn-lt"/>
                          <a:ea typeface="+mn-ea"/>
                          <a:cs typeface="+mn-cs"/>
                        </a:rPr>
                        <a:t>Zip Code</a:t>
                      </a:r>
                    </a:p>
                  </a:txBody>
                  <a:tcPr/>
                </a:tc>
                <a:tc>
                  <a:txBody>
                    <a:bodyPr/>
                    <a:lstStyle/>
                    <a:p>
                      <a:pPr marL="0" algn="l" defTabSz="914400" rtl="0" eaLnBrk="1" latinLnBrk="0" hangingPunct="1"/>
                      <a:r>
                        <a:rPr lang="en-US" sz="1800" b="1" kern="1200" dirty="0">
                          <a:solidFill>
                            <a:schemeClr val="lt1"/>
                          </a:solidFill>
                          <a:latin typeface="+mn-lt"/>
                          <a:ea typeface="+mn-ea"/>
                          <a:cs typeface="+mn-cs"/>
                        </a:rPr>
                        <a:t>Age</a:t>
                      </a:r>
                    </a:p>
                  </a:txBody>
                  <a:tcPr/>
                </a:tc>
                <a:tc>
                  <a:txBody>
                    <a:bodyPr/>
                    <a:lstStyle/>
                    <a:p>
                      <a:pPr marL="0" algn="l" defTabSz="914400" rtl="0" eaLnBrk="1" latinLnBrk="0" hangingPunct="1"/>
                      <a:r>
                        <a:rPr lang="en-US" sz="1800" b="1" kern="1200" dirty="0">
                          <a:solidFill>
                            <a:schemeClr val="lt1"/>
                          </a:solidFill>
                          <a:latin typeface="+mn-lt"/>
                          <a:ea typeface="+mn-ea"/>
                          <a:cs typeface="+mn-cs"/>
                        </a:rPr>
                        <a:t>Marital Status</a:t>
                      </a:r>
                    </a:p>
                  </a:txBody>
                  <a:tcPr/>
                </a:tc>
                <a:tc>
                  <a:txBody>
                    <a:bodyPr/>
                    <a:lstStyle/>
                    <a:p>
                      <a:pPr marL="0" algn="l" defTabSz="914400" rtl="0" eaLnBrk="1" latinLnBrk="0" hangingPunct="1"/>
                      <a:r>
                        <a:rPr lang="en-US" sz="1800" b="1" kern="1200" dirty="0">
                          <a:solidFill>
                            <a:schemeClr val="lt1"/>
                          </a:solidFill>
                          <a:latin typeface="+mn-lt"/>
                          <a:ea typeface="+mn-ea"/>
                          <a:cs typeface="+mn-cs"/>
                        </a:rPr>
                        <a:t>Income</a:t>
                      </a:r>
                    </a:p>
                  </a:txBody>
                  <a:tcPr/>
                </a:tc>
                <a:tc>
                  <a:txBody>
                    <a:bodyPr/>
                    <a:lstStyle/>
                    <a:p>
                      <a:pPr marL="0" algn="l" defTabSz="914400" rtl="0" eaLnBrk="1" latinLnBrk="0" hangingPunct="1"/>
                      <a:r>
                        <a:rPr lang="en-US" sz="1800" b="1" kern="1200" dirty="0">
                          <a:solidFill>
                            <a:schemeClr val="lt1"/>
                          </a:solidFill>
                          <a:latin typeface="+mn-lt"/>
                          <a:ea typeface="+mn-ea"/>
                          <a:cs typeface="+mn-cs"/>
                        </a:rPr>
                        <a:t>Income Bracket</a:t>
                      </a:r>
                    </a:p>
                  </a:txBody>
                  <a:tcPr/>
                </a:tc>
                <a:tc>
                  <a:txBody>
                    <a:bodyPr/>
                    <a:lstStyle/>
                    <a:p>
                      <a:pPr marL="0" algn="l" defTabSz="914400" rtl="0" eaLnBrk="1" latinLnBrk="0" hangingPunct="1"/>
                      <a:r>
                        <a:rPr lang="en-US" sz="1800" b="1" kern="1200" dirty="0">
                          <a:solidFill>
                            <a:schemeClr val="lt1"/>
                          </a:solidFill>
                          <a:latin typeface="+mn-lt"/>
                          <a:ea typeface="+mn-ea"/>
                          <a:cs typeface="+mn-cs"/>
                        </a:rPr>
                        <a:t>Refund</a:t>
                      </a:r>
                    </a:p>
                  </a:txBody>
                  <a:tcPr/>
                </a:tc>
                <a:extLst>
                  <a:ext uri="{0D108BD9-81ED-4DB2-BD59-A6C34878D82A}">
                    <a16:rowId xmlns:a16="http://schemas.microsoft.com/office/drawing/2014/main" val="10000"/>
                  </a:ext>
                </a:extLst>
              </a:tr>
              <a:tr h="277686">
                <a:tc>
                  <a:txBody>
                    <a:bodyPr/>
                    <a:lstStyle/>
                    <a:p>
                      <a:pPr algn="ctr"/>
                      <a:r>
                        <a:rPr lang="en-US" dirty="0"/>
                        <a:t>1129842</a:t>
                      </a:r>
                    </a:p>
                  </a:txBody>
                  <a:tcPr/>
                </a:tc>
                <a:tc>
                  <a:txBody>
                    <a:bodyPr/>
                    <a:lstStyle/>
                    <a:p>
                      <a:pPr algn="ctr"/>
                      <a:r>
                        <a:rPr lang="en-US" dirty="0"/>
                        <a:t>45221</a:t>
                      </a:r>
                    </a:p>
                  </a:txBody>
                  <a:tcPr/>
                </a:tc>
                <a:tc>
                  <a:txBody>
                    <a:bodyPr/>
                    <a:lstStyle/>
                    <a:p>
                      <a:pPr algn="ctr"/>
                      <a:r>
                        <a:rPr lang="en-US" dirty="0"/>
                        <a:t>55</a:t>
                      </a:r>
                    </a:p>
                  </a:txBody>
                  <a:tcPr/>
                </a:tc>
                <a:tc>
                  <a:txBody>
                    <a:bodyPr/>
                    <a:lstStyle/>
                    <a:p>
                      <a:pPr algn="ctr"/>
                      <a:r>
                        <a:rPr lang="en-US" dirty="0"/>
                        <a:t>Single </a:t>
                      </a:r>
                    </a:p>
                  </a:txBody>
                  <a:tcPr/>
                </a:tc>
                <a:tc>
                  <a:txBody>
                    <a:bodyPr/>
                    <a:lstStyle/>
                    <a:p>
                      <a:pPr algn="ctr"/>
                      <a:r>
                        <a:rPr lang="en-US" dirty="0"/>
                        <a:t>250000</a:t>
                      </a:r>
                    </a:p>
                  </a:txBody>
                  <a:tcPr/>
                </a:tc>
                <a:tc>
                  <a:txBody>
                    <a:bodyPr/>
                    <a:lstStyle/>
                    <a:p>
                      <a:pPr algn="ctr"/>
                      <a:r>
                        <a:rPr lang="en-US" dirty="0"/>
                        <a:t>High</a:t>
                      </a:r>
                    </a:p>
                  </a:txBody>
                  <a:tcPr/>
                </a:tc>
                <a:tc>
                  <a:txBody>
                    <a:bodyPr/>
                    <a:lstStyle/>
                    <a:p>
                      <a:pPr algn="ctr"/>
                      <a:r>
                        <a:rPr lang="en-US" dirty="0"/>
                        <a:t>No</a:t>
                      </a:r>
                    </a:p>
                  </a:txBody>
                  <a:tcPr/>
                </a:tc>
                <a:extLst>
                  <a:ext uri="{0D108BD9-81ED-4DB2-BD59-A6C34878D82A}">
                    <a16:rowId xmlns:a16="http://schemas.microsoft.com/office/drawing/2014/main" val="10001"/>
                  </a:ext>
                </a:extLst>
              </a:tr>
              <a:tr h="277686">
                <a:tc>
                  <a:txBody>
                    <a:bodyPr/>
                    <a:lstStyle/>
                    <a:p>
                      <a:pPr algn="ctr"/>
                      <a:r>
                        <a:rPr lang="en-US" dirty="0"/>
                        <a:t>2342345</a:t>
                      </a:r>
                    </a:p>
                  </a:txBody>
                  <a:tcPr/>
                </a:tc>
                <a:tc>
                  <a:txBody>
                    <a:bodyPr/>
                    <a:lstStyle/>
                    <a:p>
                      <a:pPr algn="ctr"/>
                      <a:r>
                        <a:rPr lang="en-US" dirty="0"/>
                        <a:t>45223</a:t>
                      </a:r>
                    </a:p>
                  </a:txBody>
                  <a:tcPr/>
                </a:tc>
                <a:tc>
                  <a:txBody>
                    <a:bodyPr/>
                    <a:lstStyle/>
                    <a:p>
                      <a:pPr algn="ctr"/>
                      <a:r>
                        <a:rPr lang="en-US" dirty="0"/>
                        <a:t>25</a:t>
                      </a:r>
                    </a:p>
                  </a:txBody>
                  <a:tcPr/>
                </a:tc>
                <a:tc>
                  <a:txBody>
                    <a:bodyPr/>
                    <a:lstStyle/>
                    <a:p>
                      <a:pPr algn="ctr"/>
                      <a:r>
                        <a:rPr lang="en-US" dirty="0"/>
                        <a:t>Married</a:t>
                      </a:r>
                    </a:p>
                  </a:txBody>
                  <a:tcPr/>
                </a:tc>
                <a:tc>
                  <a:txBody>
                    <a:bodyPr/>
                    <a:lstStyle/>
                    <a:p>
                      <a:pPr algn="ctr"/>
                      <a:r>
                        <a:rPr lang="en-US" dirty="0"/>
                        <a:t>30000</a:t>
                      </a:r>
                    </a:p>
                  </a:txBody>
                  <a:tcPr/>
                </a:tc>
                <a:tc>
                  <a:txBody>
                    <a:bodyPr/>
                    <a:lstStyle/>
                    <a:p>
                      <a:pPr algn="ctr"/>
                      <a:r>
                        <a:rPr lang="en-US" dirty="0"/>
                        <a:t>Low</a:t>
                      </a:r>
                    </a:p>
                  </a:txBody>
                  <a:tcPr/>
                </a:tc>
                <a:tc>
                  <a:txBody>
                    <a:bodyPr/>
                    <a:lstStyle/>
                    <a:p>
                      <a:pPr algn="ctr"/>
                      <a:r>
                        <a:rPr lang="en-US" dirty="0"/>
                        <a:t>Yes</a:t>
                      </a:r>
                    </a:p>
                  </a:txBody>
                  <a:tcPr/>
                </a:tc>
                <a:extLst>
                  <a:ext uri="{0D108BD9-81ED-4DB2-BD59-A6C34878D82A}">
                    <a16:rowId xmlns:a16="http://schemas.microsoft.com/office/drawing/2014/main" val="10002"/>
                  </a:ext>
                </a:extLst>
              </a:tr>
              <a:tr h="277686">
                <a:tc>
                  <a:txBody>
                    <a:bodyPr/>
                    <a:lstStyle/>
                    <a:p>
                      <a:pPr algn="ctr"/>
                      <a:r>
                        <a:rPr lang="en-US" dirty="0"/>
                        <a:t>1234542</a:t>
                      </a:r>
                    </a:p>
                  </a:txBody>
                  <a:tcPr/>
                </a:tc>
                <a:tc>
                  <a:txBody>
                    <a:bodyPr/>
                    <a:lstStyle/>
                    <a:p>
                      <a:pPr algn="ctr"/>
                      <a:r>
                        <a:rPr lang="en-US" dirty="0"/>
                        <a:t>45221</a:t>
                      </a:r>
                    </a:p>
                  </a:txBody>
                  <a:tcPr/>
                </a:tc>
                <a:tc>
                  <a:txBody>
                    <a:bodyPr/>
                    <a:lstStyle/>
                    <a:p>
                      <a:pPr algn="ctr"/>
                      <a:r>
                        <a:rPr lang="en-US" dirty="0"/>
                        <a:t>45</a:t>
                      </a:r>
                    </a:p>
                  </a:txBody>
                  <a:tcPr/>
                </a:tc>
                <a:tc>
                  <a:txBody>
                    <a:bodyPr/>
                    <a:lstStyle/>
                    <a:p>
                      <a:pPr algn="ctr"/>
                      <a:r>
                        <a:rPr lang="en-US" dirty="0"/>
                        <a:t>Divorced</a:t>
                      </a:r>
                    </a:p>
                  </a:txBody>
                  <a:tcPr/>
                </a:tc>
                <a:tc>
                  <a:txBody>
                    <a:bodyPr/>
                    <a:lstStyle/>
                    <a:p>
                      <a:pPr algn="ctr"/>
                      <a:r>
                        <a:rPr lang="en-US" dirty="0"/>
                        <a:t>200000</a:t>
                      </a:r>
                    </a:p>
                  </a:txBody>
                  <a:tcPr/>
                </a:tc>
                <a:tc>
                  <a:txBody>
                    <a:bodyPr/>
                    <a:lstStyle/>
                    <a:p>
                      <a:pPr algn="ctr"/>
                      <a:r>
                        <a:rPr lang="en-US" dirty="0"/>
                        <a:t>High</a:t>
                      </a:r>
                    </a:p>
                  </a:txBody>
                  <a:tcPr/>
                </a:tc>
                <a:tc>
                  <a:txBody>
                    <a:bodyPr/>
                    <a:lstStyle/>
                    <a:p>
                      <a:pPr algn="ctr"/>
                      <a:r>
                        <a:rPr lang="en-US" dirty="0"/>
                        <a:t>No</a:t>
                      </a:r>
                    </a:p>
                  </a:txBody>
                  <a:tcPr/>
                </a:tc>
                <a:extLst>
                  <a:ext uri="{0D108BD9-81ED-4DB2-BD59-A6C34878D82A}">
                    <a16:rowId xmlns:a16="http://schemas.microsoft.com/office/drawing/2014/main" val="10003"/>
                  </a:ext>
                </a:extLst>
              </a:tr>
              <a:tr h="277686">
                <a:tc>
                  <a:txBody>
                    <a:bodyPr/>
                    <a:lstStyle/>
                    <a:p>
                      <a:pPr algn="ctr"/>
                      <a:r>
                        <a:rPr lang="en-US" dirty="0"/>
                        <a:t>1243535</a:t>
                      </a:r>
                    </a:p>
                  </a:txBody>
                  <a:tcPr/>
                </a:tc>
                <a:tc>
                  <a:txBody>
                    <a:bodyPr/>
                    <a:lstStyle/>
                    <a:p>
                      <a:pPr algn="ctr"/>
                      <a:r>
                        <a:rPr lang="en-US" dirty="0"/>
                        <a:t>45224</a:t>
                      </a:r>
                    </a:p>
                  </a:txBody>
                  <a:tcPr/>
                </a:tc>
                <a:tc>
                  <a:txBody>
                    <a:bodyPr/>
                    <a:lstStyle/>
                    <a:p>
                      <a:pPr algn="ctr"/>
                      <a:r>
                        <a:rPr lang="en-US" dirty="0"/>
                        <a:t>43</a:t>
                      </a:r>
                    </a:p>
                  </a:txBody>
                  <a:tcPr/>
                </a:tc>
                <a:tc>
                  <a:txBody>
                    <a:bodyPr/>
                    <a:lstStyle/>
                    <a:p>
                      <a:pPr algn="ctr"/>
                      <a:r>
                        <a:rPr lang="en-US" dirty="0"/>
                        <a:t>Single</a:t>
                      </a:r>
                    </a:p>
                  </a:txBody>
                  <a:tcPr/>
                </a:tc>
                <a:tc>
                  <a:txBody>
                    <a:bodyPr/>
                    <a:lstStyle/>
                    <a:p>
                      <a:pPr algn="ctr"/>
                      <a:r>
                        <a:rPr lang="en-US" dirty="0"/>
                        <a:t>150000</a:t>
                      </a:r>
                    </a:p>
                  </a:txBody>
                  <a:tcPr/>
                </a:tc>
                <a:tc>
                  <a:txBody>
                    <a:bodyPr/>
                    <a:lstStyle/>
                    <a:p>
                      <a:pPr algn="ctr"/>
                      <a:r>
                        <a:rPr lang="en-US" dirty="0"/>
                        <a:t>Medium</a:t>
                      </a:r>
                    </a:p>
                  </a:txBody>
                  <a:tcPr/>
                </a:tc>
                <a:tc>
                  <a:txBody>
                    <a:bodyPr/>
                    <a:lstStyle/>
                    <a:p>
                      <a:pPr algn="ctr"/>
                      <a:r>
                        <a:rPr lang="en-US" dirty="0"/>
                        <a:t>No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821853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p:txBody>
          <a:bodyPr/>
          <a:lstStyle/>
          <a:p>
            <a:r>
              <a:rPr lang="en-US"/>
              <a:t>Using ROC for Model Comparison</a:t>
            </a:r>
          </a:p>
        </p:txBody>
      </p:sp>
      <p:sp>
        <p:nvSpPr>
          <p:cNvPr id="978948" name="Rectangle 4"/>
          <p:cNvSpPr>
            <a:spLocks noChangeArrowheads="1"/>
          </p:cNvSpPr>
          <p:nvPr/>
        </p:nvSpPr>
        <p:spPr bwMode="auto">
          <a:xfrm>
            <a:off x="5257800" y="1447800"/>
            <a:ext cx="3810000" cy="4876800"/>
          </a:xfrm>
          <a:prstGeom prst="rect">
            <a:avLst/>
          </a:prstGeom>
          <a:noFill/>
          <a:ln w="12700">
            <a:noFill/>
            <a:miter lim="800000"/>
            <a:headEnd/>
            <a:tailEnd/>
          </a:ln>
          <a:effectLst/>
        </p:spPr>
        <p:txBody>
          <a:bodyPr lIns="90488" tIns="44450" rIns="90488" bIns="44450"/>
          <a:lstStyle/>
          <a:p>
            <a:pPr marL="800100" lvl="1" indent="-342900">
              <a:spcBef>
                <a:spcPct val="10000"/>
              </a:spcBef>
              <a:spcAft>
                <a:spcPts val="400"/>
              </a:spcAft>
              <a:buClr>
                <a:srgbClr val="0C7B9C"/>
              </a:buClr>
              <a:buSzPct val="75000"/>
              <a:buFont typeface="Monotype Sorts" pitchFamily="2" charset="2"/>
              <a:buNone/>
            </a:pPr>
            <a:endParaRPr lang="en-US" sz="1000" b="0" dirty="0">
              <a:solidFill>
                <a:schemeClr val="tx1"/>
              </a:solidFill>
            </a:endParaRPr>
          </a:p>
          <a:p>
            <a:pPr marL="292100" indent="-292100">
              <a:spcBef>
                <a:spcPct val="10000"/>
              </a:spcBef>
              <a:spcAft>
                <a:spcPts val="400"/>
              </a:spcAft>
              <a:buClr>
                <a:srgbClr val="0C7B9C"/>
              </a:buClr>
              <a:buSzPct val="75000"/>
              <a:buFont typeface="Monotype Sorts" pitchFamily="2" charset="2"/>
              <a:buChar char="l"/>
            </a:pPr>
            <a:r>
              <a:rPr lang="en-US" sz="2400" b="0" dirty="0">
                <a:solidFill>
                  <a:schemeClr val="tx1"/>
                </a:solidFill>
              </a:rPr>
              <a:t>Area Under </a:t>
            </a:r>
            <a:r>
              <a:rPr lang="en-US" sz="2400" dirty="0"/>
              <a:t>C</a:t>
            </a:r>
            <a:r>
              <a:rPr lang="en-US" sz="2400" b="0" dirty="0">
                <a:solidFill>
                  <a:schemeClr val="tx1"/>
                </a:solidFill>
              </a:rPr>
              <a:t>urve (</a:t>
            </a:r>
            <a:r>
              <a:rPr lang="en-US" sz="2400" b="0" dirty="0">
                <a:solidFill>
                  <a:srgbClr val="FF0000"/>
                </a:solidFill>
              </a:rPr>
              <a:t>AUC</a:t>
            </a:r>
            <a:r>
              <a:rPr lang="en-US" sz="2400" b="0" dirty="0">
                <a:solidFill>
                  <a:schemeClr val="tx1"/>
                </a:solidFill>
              </a:rPr>
              <a:t>) </a:t>
            </a:r>
            <a:r>
              <a:rPr lang="en-US" sz="2400" dirty="0"/>
              <a:t>determines which models preforms best</a:t>
            </a:r>
            <a:endParaRPr lang="en-US" sz="2400" b="0" dirty="0">
              <a:solidFill>
                <a:schemeClr val="tx1"/>
              </a:solidFill>
            </a:endParaRPr>
          </a:p>
          <a:p>
            <a:pPr marL="800100" lvl="1" indent="-342900">
              <a:spcBef>
                <a:spcPct val="10000"/>
              </a:spcBef>
              <a:spcAft>
                <a:spcPts val="400"/>
              </a:spcAft>
              <a:buClr>
                <a:srgbClr val="0C7B9C"/>
              </a:buClr>
              <a:buSzPct val="75000"/>
              <a:buFont typeface="Monotype Sorts" pitchFamily="2" charset="2"/>
              <a:buChar char="l"/>
            </a:pPr>
            <a:r>
              <a:rPr lang="en-US" sz="1800" b="0" dirty="0">
                <a:solidFill>
                  <a:schemeClr val="tx1"/>
                </a:solidFill>
              </a:rPr>
              <a:t>Ideal:  Area = 1</a:t>
            </a:r>
          </a:p>
          <a:p>
            <a:pPr marL="800100" lvl="1" indent="-342900">
              <a:spcBef>
                <a:spcPct val="10000"/>
              </a:spcBef>
              <a:spcAft>
                <a:spcPts val="400"/>
              </a:spcAft>
              <a:buClr>
                <a:srgbClr val="0C7B9C"/>
              </a:buClr>
              <a:buSzPct val="75000"/>
              <a:buFont typeface="Monotype Sorts" pitchFamily="2" charset="2"/>
              <a:buChar char="l"/>
            </a:pPr>
            <a:r>
              <a:rPr lang="en-US" sz="1800" b="0" dirty="0">
                <a:solidFill>
                  <a:schemeClr val="tx1"/>
                </a:solidFill>
              </a:rPr>
              <a:t>Random guess</a:t>
            </a:r>
            <a:r>
              <a:rPr lang="zh-CN" altLang="en-US" sz="1800" b="0" dirty="0">
                <a:solidFill>
                  <a:schemeClr val="tx1"/>
                </a:solidFill>
              </a:rPr>
              <a:t>（</a:t>
            </a:r>
            <a:r>
              <a:rPr lang="en-US" altLang="zh-CN" sz="1800" b="0" dirty="0">
                <a:solidFill>
                  <a:schemeClr val="tx1"/>
                </a:solidFill>
              </a:rPr>
              <a:t>= </a:t>
            </a:r>
            <a:r>
              <a:rPr lang="en-US" dirty="0"/>
              <a:t>Diagonal line</a:t>
            </a:r>
            <a:r>
              <a:rPr lang="zh-CN" altLang="en-US" dirty="0"/>
              <a:t>）</a:t>
            </a:r>
            <a:r>
              <a:rPr lang="en-US" sz="1800" b="0" dirty="0">
                <a:solidFill>
                  <a:schemeClr val="tx1"/>
                </a:solidFill>
              </a:rPr>
              <a:t>:</a:t>
            </a:r>
          </a:p>
          <a:p>
            <a:pPr lvl="2">
              <a:spcBef>
                <a:spcPct val="10000"/>
              </a:spcBef>
              <a:spcAft>
                <a:spcPts val="400"/>
              </a:spcAft>
              <a:buClr>
                <a:schemeClr val="tx1"/>
              </a:buClr>
              <a:buSzPct val="75000"/>
              <a:buFont typeface="Wingdings" pitchFamily="2" charset="2"/>
              <a:buChar char="§"/>
            </a:pPr>
            <a:r>
              <a:rPr lang="en-US" sz="1800" b="0" dirty="0">
                <a:solidFill>
                  <a:schemeClr val="tx1"/>
                </a:solidFill>
              </a:rPr>
              <a:t> Area = 0.5</a:t>
            </a:r>
          </a:p>
        </p:txBody>
      </p:sp>
      <p:pic>
        <p:nvPicPr>
          <p:cNvPr id="2" name="Picture 1"/>
          <p:cNvPicPr>
            <a:picLocks noChangeAspect="1"/>
          </p:cNvPicPr>
          <p:nvPr/>
        </p:nvPicPr>
        <p:blipFill>
          <a:blip r:embed="rId2"/>
          <a:stretch>
            <a:fillRect/>
          </a:stretch>
        </p:blipFill>
        <p:spPr>
          <a:xfrm>
            <a:off x="685800" y="1973384"/>
            <a:ext cx="3996741" cy="3901831"/>
          </a:xfrm>
          <a:prstGeom prst="rect">
            <a:avLst/>
          </a:prstGeom>
        </p:spPr>
      </p:pic>
    </p:spTree>
    <p:extLst>
      <p:ext uri="{BB962C8B-B14F-4D97-AF65-F5344CB8AC3E}">
        <p14:creationId xmlns:p14="http://schemas.microsoft.com/office/powerpoint/2010/main" val="141622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Encoding</a:t>
            </a:r>
          </a:p>
        </p:txBody>
      </p:sp>
      <p:sp>
        <p:nvSpPr>
          <p:cNvPr id="3" name="Content Placeholder 2"/>
          <p:cNvSpPr>
            <a:spLocks noGrp="1"/>
          </p:cNvSpPr>
          <p:nvPr>
            <p:ph idx="1"/>
          </p:nvPr>
        </p:nvSpPr>
        <p:spPr/>
        <p:txBody>
          <a:bodyPr/>
          <a:lstStyle/>
          <a:p>
            <a:r>
              <a:rPr lang="en-US" dirty="0"/>
              <a:t>Label Encoding:  Assign one unique number to each distinct value</a:t>
            </a:r>
          </a:p>
        </p:txBody>
      </p:sp>
      <p:pic>
        <p:nvPicPr>
          <p:cNvPr id="4" name="Picture 3"/>
          <p:cNvPicPr>
            <a:picLocks noChangeAspect="1"/>
          </p:cNvPicPr>
          <p:nvPr/>
        </p:nvPicPr>
        <p:blipFill>
          <a:blip r:embed="rId2"/>
          <a:stretch>
            <a:fillRect/>
          </a:stretch>
        </p:blipFill>
        <p:spPr>
          <a:xfrm>
            <a:off x="838200" y="2438400"/>
            <a:ext cx="7539383" cy="3401557"/>
          </a:xfrm>
          <a:prstGeom prst="rect">
            <a:avLst/>
          </a:prstGeom>
        </p:spPr>
      </p:pic>
    </p:spTree>
    <p:extLst>
      <p:ext uri="{BB962C8B-B14F-4D97-AF65-F5344CB8AC3E}">
        <p14:creationId xmlns:p14="http://schemas.microsoft.com/office/powerpoint/2010/main" val="4193900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solidFill>
                  <a:srgbClr val="FF0000"/>
                </a:solidFill>
              </a:rPr>
              <a:t>Never </a:t>
            </a:r>
            <a:r>
              <a:rPr lang="en-US" dirty="0"/>
              <a:t>use label encoding on input features</a:t>
            </a:r>
          </a:p>
        </p:txBody>
      </p:sp>
      <p:pic>
        <p:nvPicPr>
          <p:cNvPr id="6" name="Picture 5"/>
          <p:cNvPicPr>
            <a:picLocks noChangeAspect="1"/>
          </p:cNvPicPr>
          <p:nvPr/>
        </p:nvPicPr>
        <p:blipFill>
          <a:blip r:embed="rId2"/>
          <a:stretch>
            <a:fillRect/>
          </a:stretch>
        </p:blipFill>
        <p:spPr>
          <a:xfrm>
            <a:off x="2590800" y="2133600"/>
            <a:ext cx="3798088" cy="3705225"/>
          </a:xfrm>
          <a:prstGeom prst="rect">
            <a:avLst/>
          </a:prstGeom>
        </p:spPr>
      </p:pic>
    </p:spTree>
    <p:extLst>
      <p:ext uri="{BB962C8B-B14F-4D97-AF65-F5344CB8AC3E}">
        <p14:creationId xmlns:p14="http://schemas.microsoft.com/office/powerpoint/2010/main" val="1718564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8" name="Rectangle 6"/>
          <p:cNvSpPr>
            <a:spLocks noGrp="1" noChangeArrowheads="1"/>
          </p:cNvSpPr>
          <p:nvPr>
            <p:ph type="title"/>
          </p:nvPr>
        </p:nvSpPr>
        <p:spPr/>
        <p:txBody>
          <a:bodyPr/>
          <a:lstStyle/>
          <a:p>
            <a:r>
              <a:rPr lang="en-US" dirty="0"/>
              <a:t>Data Encoding</a:t>
            </a:r>
          </a:p>
        </p:txBody>
      </p:sp>
      <p:sp>
        <p:nvSpPr>
          <p:cNvPr id="771079" name="Rectangle 7"/>
          <p:cNvSpPr>
            <a:spLocks noGrp="1" noChangeArrowheads="1"/>
          </p:cNvSpPr>
          <p:nvPr>
            <p:ph type="body" idx="1"/>
          </p:nvPr>
        </p:nvSpPr>
        <p:spPr/>
        <p:txBody>
          <a:bodyPr/>
          <a:lstStyle/>
          <a:p>
            <a:r>
              <a:rPr lang="en-US" sz="2400" dirty="0"/>
              <a:t>How to convert the feature “Zip Code” from </a:t>
            </a:r>
            <a:r>
              <a:rPr lang="en-US" sz="2400" dirty="0">
                <a:solidFill>
                  <a:srgbClr val="FF0000"/>
                </a:solidFill>
              </a:rPr>
              <a:t>categorical </a:t>
            </a:r>
            <a:r>
              <a:rPr lang="en-US" sz="2400" dirty="0"/>
              <a:t>to </a:t>
            </a:r>
            <a:r>
              <a:rPr lang="en-US" sz="2400" dirty="0">
                <a:solidFill>
                  <a:srgbClr val="FF0000"/>
                </a:solidFill>
              </a:rPr>
              <a:t>numeric</a:t>
            </a:r>
            <a:r>
              <a:rPr lang="en-US" sz="2400" dirty="0"/>
              <a:t>?</a:t>
            </a:r>
          </a:p>
          <a:p>
            <a:pPr marL="457200" lvl="1" indent="0">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922516300"/>
              </p:ext>
            </p:extLst>
          </p:nvPr>
        </p:nvGraphicFramePr>
        <p:xfrm>
          <a:off x="609600" y="2590800"/>
          <a:ext cx="7801108" cy="2103120"/>
        </p:xfrm>
        <a:graphic>
          <a:graphicData uri="http://schemas.openxmlformats.org/drawingml/2006/table">
            <a:tbl>
              <a:tblPr firstRow="1" bandRow="1">
                <a:tableStyleId>{073A0DAA-6AF3-43AB-8588-CEC1D06C72B9}</a:tableStyleId>
              </a:tblPr>
              <a:tblGrid>
                <a:gridCol w="1114444">
                  <a:extLst>
                    <a:ext uri="{9D8B030D-6E8A-4147-A177-3AD203B41FA5}">
                      <a16:colId xmlns:a16="http://schemas.microsoft.com/office/drawing/2014/main" val="20000"/>
                    </a:ext>
                  </a:extLst>
                </a:gridCol>
                <a:gridCol w="1114444">
                  <a:extLst>
                    <a:ext uri="{9D8B030D-6E8A-4147-A177-3AD203B41FA5}">
                      <a16:colId xmlns:a16="http://schemas.microsoft.com/office/drawing/2014/main" val="20001"/>
                    </a:ext>
                  </a:extLst>
                </a:gridCol>
                <a:gridCol w="1114444">
                  <a:extLst>
                    <a:ext uri="{9D8B030D-6E8A-4147-A177-3AD203B41FA5}">
                      <a16:colId xmlns:a16="http://schemas.microsoft.com/office/drawing/2014/main" val="20002"/>
                    </a:ext>
                  </a:extLst>
                </a:gridCol>
                <a:gridCol w="1114444">
                  <a:extLst>
                    <a:ext uri="{9D8B030D-6E8A-4147-A177-3AD203B41FA5}">
                      <a16:colId xmlns:a16="http://schemas.microsoft.com/office/drawing/2014/main" val="20003"/>
                    </a:ext>
                  </a:extLst>
                </a:gridCol>
                <a:gridCol w="1114444">
                  <a:extLst>
                    <a:ext uri="{9D8B030D-6E8A-4147-A177-3AD203B41FA5}">
                      <a16:colId xmlns:a16="http://schemas.microsoft.com/office/drawing/2014/main" val="20004"/>
                    </a:ext>
                  </a:extLst>
                </a:gridCol>
                <a:gridCol w="1114444">
                  <a:extLst>
                    <a:ext uri="{9D8B030D-6E8A-4147-A177-3AD203B41FA5}">
                      <a16:colId xmlns:a16="http://schemas.microsoft.com/office/drawing/2014/main" val="20005"/>
                    </a:ext>
                  </a:extLst>
                </a:gridCol>
                <a:gridCol w="1114444">
                  <a:extLst>
                    <a:ext uri="{9D8B030D-6E8A-4147-A177-3AD203B41FA5}">
                      <a16:colId xmlns:a16="http://schemas.microsoft.com/office/drawing/2014/main" val="20006"/>
                    </a:ext>
                  </a:extLst>
                </a:gridCol>
              </a:tblGrid>
              <a:tr h="640080">
                <a:tc>
                  <a:txBody>
                    <a:bodyPr/>
                    <a:lstStyle/>
                    <a:p>
                      <a:pPr marL="0" algn="l" defTabSz="914400" rtl="0" eaLnBrk="1" latinLnBrk="0" hangingPunct="1"/>
                      <a:r>
                        <a:rPr lang="en-US" sz="1800" b="1" kern="1200" dirty="0">
                          <a:solidFill>
                            <a:schemeClr val="lt1"/>
                          </a:solidFill>
                          <a:latin typeface="+mn-lt"/>
                          <a:ea typeface="+mn-ea"/>
                          <a:cs typeface="+mn-cs"/>
                        </a:rPr>
                        <a:t>ID Number</a:t>
                      </a:r>
                    </a:p>
                  </a:txBody>
                  <a:tcPr/>
                </a:tc>
                <a:tc>
                  <a:txBody>
                    <a:bodyPr/>
                    <a:lstStyle/>
                    <a:p>
                      <a:pPr marL="0" algn="l" defTabSz="914400" rtl="0" eaLnBrk="1" latinLnBrk="0" hangingPunct="1"/>
                      <a:r>
                        <a:rPr lang="en-US" sz="1800" b="1" kern="1200" dirty="0">
                          <a:solidFill>
                            <a:schemeClr val="lt1"/>
                          </a:solidFill>
                          <a:latin typeface="+mn-lt"/>
                          <a:ea typeface="+mn-ea"/>
                          <a:cs typeface="+mn-cs"/>
                        </a:rPr>
                        <a:t>Zip Code</a:t>
                      </a:r>
                    </a:p>
                  </a:txBody>
                  <a:tcPr/>
                </a:tc>
                <a:tc>
                  <a:txBody>
                    <a:bodyPr/>
                    <a:lstStyle/>
                    <a:p>
                      <a:pPr marL="0" algn="l" defTabSz="914400" rtl="0" eaLnBrk="1" latinLnBrk="0" hangingPunct="1"/>
                      <a:r>
                        <a:rPr lang="en-US" sz="1800" b="1" kern="1200" dirty="0">
                          <a:solidFill>
                            <a:schemeClr val="lt1"/>
                          </a:solidFill>
                          <a:latin typeface="+mn-lt"/>
                          <a:ea typeface="+mn-ea"/>
                          <a:cs typeface="+mn-cs"/>
                        </a:rPr>
                        <a:t>Age</a:t>
                      </a:r>
                    </a:p>
                  </a:txBody>
                  <a:tcPr/>
                </a:tc>
                <a:tc>
                  <a:txBody>
                    <a:bodyPr/>
                    <a:lstStyle/>
                    <a:p>
                      <a:pPr marL="0" algn="l" defTabSz="914400" rtl="0" eaLnBrk="1" latinLnBrk="0" hangingPunct="1"/>
                      <a:r>
                        <a:rPr lang="en-US" sz="1800" b="1" kern="1200" dirty="0">
                          <a:solidFill>
                            <a:schemeClr val="lt1"/>
                          </a:solidFill>
                          <a:latin typeface="+mn-lt"/>
                          <a:ea typeface="+mn-ea"/>
                          <a:cs typeface="+mn-cs"/>
                        </a:rPr>
                        <a:t>Marital Status</a:t>
                      </a:r>
                    </a:p>
                  </a:txBody>
                  <a:tcPr/>
                </a:tc>
                <a:tc>
                  <a:txBody>
                    <a:bodyPr/>
                    <a:lstStyle/>
                    <a:p>
                      <a:pPr marL="0" algn="l" defTabSz="914400" rtl="0" eaLnBrk="1" latinLnBrk="0" hangingPunct="1"/>
                      <a:r>
                        <a:rPr lang="en-US" sz="1800" b="1" kern="1200" dirty="0">
                          <a:solidFill>
                            <a:schemeClr val="lt1"/>
                          </a:solidFill>
                          <a:latin typeface="+mn-lt"/>
                          <a:ea typeface="+mn-ea"/>
                          <a:cs typeface="+mn-cs"/>
                        </a:rPr>
                        <a:t>Income</a:t>
                      </a:r>
                    </a:p>
                  </a:txBody>
                  <a:tcPr/>
                </a:tc>
                <a:tc>
                  <a:txBody>
                    <a:bodyPr/>
                    <a:lstStyle/>
                    <a:p>
                      <a:pPr marL="0" algn="l" defTabSz="914400" rtl="0" eaLnBrk="1" latinLnBrk="0" hangingPunct="1"/>
                      <a:r>
                        <a:rPr lang="en-US" sz="1800" b="1" kern="1200" dirty="0">
                          <a:solidFill>
                            <a:schemeClr val="lt1"/>
                          </a:solidFill>
                          <a:latin typeface="+mn-lt"/>
                          <a:ea typeface="+mn-ea"/>
                          <a:cs typeface="+mn-cs"/>
                        </a:rPr>
                        <a:t>Income Bracket</a:t>
                      </a:r>
                    </a:p>
                  </a:txBody>
                  <a:tcPr/>
                </a:tc>
                <a:tc>
                  <a:txBody>
                    <a:bodyPr/>
                    <a:lstStyle/>
                    <a:p>
                      <a:pPr marL="0" algn="l" defTabSz="914400" rtl="0" eaLnBrk="1" latinLnBrk="0" hangingPunct="1"/>
                      <a:r>
                        <a:rPr lang="en-US" sz="1800" b="1" kern="1200" dirty="0">
                          <a:solidFill>
                            <a:schemeClr val="lt1"/>
                          </a:solidFill>
                          <a:latin typeface="+mn-lt"/>
                          <a:ea typeface="+mn-ea"/>
                          <a:cs typeface="+mn-cs"/>
                        </a:rPr>
                        <a:t>Refund</a:t>
                      </a:r>
                    </a:p>
                  </a:txBody>
                  <a:tcPr/>
                </a:tc>
                <a:extLst>
                  <a:ext uri="{0D108BD9-81ED-4DB2-BD59-A6C34878D82A}">
                    <a16:rowId xmlns:a16="http://schemas.microsoft.com/office/drawing/2014/main" val="10000"/>
                  </a:ext>
                </a:extLst>
              </a:tr>
              <a:tr h="277686">
                <a:tc>
                  <a:txBody>
                    <a:bodyPr/>
                    <a:lstStyle/>
                    <a:p>
                      <a:pPr algn="ctr"/>
                      <a:r>
                        <a:rPr lang="en-US" dirty="0"/>
                        <a:t>1129842</a:t>
                      </a:r>
                    </a:p>
                  </a:txBody>
                  <a:tcPr/>
                </a:tc>
                <a:tc>
                  <a:txBody>
                    <a:bodyPr/>
                    <a:lstStyle/>
                    <a:p>
                      <a:pPr algn="ctr"/>
                      <a:r>
                        <a:rPr lang="en-US" dirty="0"/>
                        <a:t>45221</a:t>
                      </a:r>
                    </a:p>
                  </a:txBody>
                  <a:tcPr/>
                </a:tc>
                <a:tc>
                  <a:txBody>
                    <a:bodyPr/>
                    <a:lstStyle/>
                    <a:p>
                      <a:pPr algn="ctr"/>
                      <a:r>
                        <a:rPr lang="en-US" dirty="0"/>
                        <a:t>55</a:t>
                      </a:r>
                    </a:p>
                  </a:txBody>
                  <a:tcPr/>
                </a:tc>
                <a:tc>
                  <a:txBody>
                    <a:bodyPr/>
                    <a:lstStyle/>
                    <a:p>
                      <a:pPr algn="ctr"/>
                      <a:r>
                        <a:rPr lang="en-US" dirty="0"/>
                        <a:t>Single </a:t>
                      </a:r>
                    </a:p>
                  </a:txBody>
                  <a:tcPr/>
                </a:tc>
                <a:tc>
                  <a:txBody>
                    <a:bodyPr/>
                    <a:lstStyle/>
                    <a:p>
                      <a:pPr algn="ctr"/>
                      <a:r>
                        <a:rPr lang="en-US" dirty="0"/>
                        <a:t>250000</a:t>
                      </a:r>
                    </a:p>
                  </a:txBody>
                  <a:tcPr/>
                </a:tc>
                <a:tc>
                  <a:txBody>
                    <a:bodyPr/>
                    <a:lstStyle/>
                    <a:p>
                      <a:pPr algn="ctr"/>
                      <a:r>
                        <a:rPr lang="en-US" dirty="0"/>
                        <a:t>High</a:t>
                      </a:r>
                    </a:p>
                  </a:txBody>
                  <a:tcPr/>
                </a:tc>
                <a:tc>
                  <a:txBody>
                    <a:bodyPr/>
                    <a:lstStyle/>
                    <a:p>
                      <a:pPr algn="ctr"/>
                      <a:r>
                        <a:rPr lang="en-US" dirty="0"/>
                        <a:t>No</a:t>
                      </a:r>
                    </a:p>
                  </a:txBody>
                  <a:tcPr/>
                </a:tc>
                <a:extLst>
                  <a:ext uri="{0D108BD9-81ED-4DB2-BD59-A6C34878D82A}">
                    <a16:rowId xmlns:a16="http://schemas.microsoft.com/office/drawing/2014/main" val="10001"/>
                  </a:ext>
                </a:extLst>
              </a:tr>
              <a:tr h="277686">
                <a:tc>
                  <a:txBody>
                    <a:bodyPr/>
                    <a:lstStyle/>
                    <a:p>
                      <a:pPr algn="ctr"/>
                      <a:r>
                        <a:rPr lang="en-US" dirty="0"/>
                        <a:t>2342345</a:t>
                      </a:r>
                    </a:p>
                  </a:txBody>
                  <a:tcPr/>
                </a:tc>
                <a:tc>
                  <a:txBody>
                    <a:bodyPr/>
                    <a:lstStyle/>
                    <a:p>
                      <a:pPr algn="ctr"/>
                      <a:r>
                        <a:rPr lang="en-US" dirty="0"/>
                        <a:t>45223</a:t>
                      </a:r>
                    </a:p>
                  </a:txBody>
                  <a:tcPr/>
                </a:tc>
                <a:tc>
                  <a:txBody>
                    <a:bodyPr/>
                    <a:lstStyle/>
                    <a:p>
                      <a:pPr algn="ctr"/>
                      <a:r>
                        <a:rPr lang="en-US" dirty="0"/>
                        <a:t>25</a:t>
                      </a:r>
                    </a:p>
                  </a:txBody>
                  <a:tcPr/>
                </a:tc>
                <a:tc>
                  <a:txBody>
                    <a:bodyPr/>
                    <a:lstStyle/>
                    <a:p>
                      <a:pPr algn="ctr"/>
                      <a:r>
                        <a:rPr lang="en-US" dirty="0"/>
                        <a:t>Married</a:t>
                      </a:r>
                    </a:p>
                  </a:txBody>
                  <a:tcPr/>
                </a:tc>
                <a:tc>
                  <a:txBody>
                    <a:bodyPr/>
                    <a:lstStyle/>
                    <a:p>
                      <a:pPr algn="ctr"/>
                      <a:r>
                        <a:rPr lang="en-US" dirty="0"/>
                        <a:t>30000</a:t>
                      </a:r>
                    </a:p>
                  </a:txBody>
                  <a:tcPr/>
                </a:tc>
                <a:tc>
                  <a:txBody>
                    <a:bodyPr/>
                    <a:lstStyle/>
                    <a:p>
                      <a:pPr algn="ctr"/>
                      <a:r>
                        <a:rPr lang="en-US" dirty="0"/>
                        <a:t>Low</a:t>
                      </a:r>
                    </a:p>
                  </a:txBody>
                  <a:tcPr/>
                </a:tc>
                <a:tc>
                  <a:txBody>
                    <a:bodyPr/>
                    <a:lstStyle/>
                    <a:p>
                      <a:pPr algn="ctr"/>
                      <a:r>
                        <a:rPr lang="en-US" dirty="0"/>
                        <a:t>Yes</a:t>
                      </a:r>
                    </a:p>
                  </a:txBody>
                  <a:tcPr/>
                </a:tc>
                <a:extLst>
                  <a:ext uri="{0D108BD9-81ED-4DB2-BD59-A6C34878D82A}">
                    <a16:rowId xmlns:a16="http://schemas.microsoft.com/office/drawing/2014/main" val="10002"/>
                  </a:ext>
                </a:extLst>
              </a:tr>
              <a:tr h="277686">
                <a:tc>
                  <a:txBody>
                    <a:bodyPr/>
                    <a:lstStyle/>
                    <a:p>
                      <a:pPr algn="ctr"/>
                      <a:r>
                        <a:rPr lang="en-US" dirty="0"/>
                        <a:t>1234542</a:t>
                      </a:r>
                    </a:p>
                  </a:txBody>
                  <a:tcPr/>
                </a:tc>
                <a:tc>
                  <a:txBody>
                    <a:bodyPr/>
                    <a:lstStyle/>
                    <a:p>
                      <a:pPr algn="ctr"/>
                      <a:r>
                        <a:rPr lang="en-US" dirty="0"/>
                        <a:t>45221</a:t>
                      </a:r>
                    </a:p>
                  </a:txBody>
                  <a:tcPr/>
                </a:tc>
                <a:tc>
                  <a:txBody>
                    <a:bodyPr/>
                    <a:lstStyle/>
                    <a:p>
                      <a:pPr algn="ctr"/>
                      <a:r>
                        <a:rPr lang="en-US" dirty="0"/>
                        <a:t>45</a:t>
                      </a:r>
                    </a:p>
                  </a:txBody>
                  <a:tcPr/>
                </a:tc>
                <a:tc>
                  <a:txBody>
                    <a:bodyPr/>
                    <a:lstStyle/>
                    <a:p>
                      <a:pPr algn="ctr"/>
                      <a:r>
                        <a:rPr lang="en-US" dirty="0"/>
                        <a:t>Divorced</a:t>
                      </a:r>
                    </a:p>
                  </a:txBody>
                  <a:tcPr/>
                </a:tc>
                <a:tc>
                  <a:txBody>
                    <a:bodyPr/>
                    <a:lstStyle/>
                    <a:p>
                      <a:pPr algn="ctr"/>
                      <a:r>
                        <a:rPr lang="en-US" dirty="0"/>
                        <a:t>200000</a:t>
                      </a:r>
                    </a:p>
                  </a:txBody>
                  <a:tcPr/>
                </a:tc>
                <a:tc>
                  <a:txBody>
                    <a:bodyPr/>
                    <a:lstStyle/>
                    <a:p>
                      <a:pPr algn="ctr"/>
                      <a:r>
                        <a:rPr lang="en-US" dirty="0"/>
                        <a:t>High</a:t>
                      </a:r>
                    </a:p>
                  </a:txBody>
                  <a:tcPr/>
                </a:tc>
                <a:tc>
                  <a:txBody>
                    <a:bodyPr/>
                    <a:lstStyle/>
                    <a:p>
                      <a:pPr algn="ctr"/>
                      <a:r>
                        <a:rPr lang="en-US" dirty="0"/>
                        <a:t>No</a:t>
                      </a:r>
                    </a:p>
                  </a:txBody>
                  <a:tcPr/>
                </a:tc>
                <a:extLst>
                  <a:ext uri="{0D108BD9-81ED-4DB2-BD59-A6C34878D82A}">
                    <a16:rowId xmlns:a16="http://schemas.microsoft.com/office/drawing/2014/main" val="10003"/>
                  </a:ext>
                </a:extLst>
              </a:tr>
              <a:tr h="277686">
                <a:tc>
                  <a:txBody>
                    <a:bodyPr/>
                    <a:lstStyle/>
                    <a:p>
                      <a:pPr algn="ctr"/>
                      <a:r>
                        <a:rPr lang="en-US" dirty="0"/>
                        <a:t>1243535</a:t>
                      </a:r>
                    </a:p>
                  </a:txBody>
                  <a:tcPr/>
                </a:tc>
                <a:tc>
                  <a:txBody>
                    <a:bodyPr/>
                    <a:lstStyle/>
                    <a:p>
                      <a:pPr algn="ctr"/>
                      <a:r>
                        <a:rPr lang="en-US" dirty="0"/>
                        <a:t>45224</a:t>
                      </a:r>
                    </a:p>
                  </a:txBody>
                  <a:tcPr/>
                </a:tc>
                <a:tc>
                  <a:txBody>
                    <a:bodyPr/>
                    <a:lstStyle/>
                    <a:p>
                      <a:pPr algn="ctr"/>
                      <a:r>
                        <a:rPr lang="en-US" dirty="0"/>
                        <a:t>43</a:t>
                      </a:r>
                    </a:p>
                  </a:txBody>
                  <a:tcPr/>
                </a:tc>
                <a:tc>
                  <a:txBody>
                    <a:bodyPr/>
                    <a:lstStyle/>
                    <a:p>
                      <a:pPr algn="ctr"/>
                      <a:r>
                        <a:rPr lang="en-US" dirty="0"/>
                        <a:t>Single</a:t>
                      </a:r>
                    </a:p>
                  </a:txBody>
                  <a:tcPr/>
                </a:tc>
                <a:tc>
                  <a:txBody>
                    <a:bodyPr/>
                    <a:lstStyle/>
                    <a:p>
                      <a:pPr algn="ctr"/>
                      <a:r>
                        <a:rPr lang="en-US" dirty="0"/>
                        <a:t>150000</a:t>
                      </a:r>
                    </a:p>
                  </a:txBody>
                  <a:tcPr/>
                </a:tc>
                <a:tc>
                  <a:txBody>
                    <a:bodyPr/>
                    <a:lstStyle/>
                    <a:p>
                      <a:pPr algn="ctr"/>
                      <a:r>
                        <a:rPr lang="en-US" dirty="0"/>
                        <a:t>Medium</a:t>
                      </a:r>
                    </a:p>
                  </a:txBody>
                  <a:tcPr/>
                </a:tc>
                <a:tc>
                  <a:txBody>
                    <a:bodyPr/>
                    <a:lstStyle/>
                    <a:p>
                      <a:pPr algn="ctr"/>
                      <a:r>
                        <a:rPr lang="en-US" dirty="0"/>
                        <a:t>No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3805520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Theme2">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F146781F-DBB0-49C7-A68B-6DD7CAA1CC01}" vid="{FD4963B6-BAC2-4F87-9BD5-784440B7D62B}"/>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4.xml><?xml version="1.0" encoding="utf-8"?>
<a:theme xmlns:a="http://schemas.openxmlformats.org/drawingml/2006/main" name="Theme215">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1" i="0" u="none" strike="noStrike" cap="none" normalizeH="0" baseline="0" smtClean="0">
            <a:ln>
              <a:noFill/>
            </a:ln>
            <a:solidFill>
              <a:srgbClr val="FFFF00"/>
            </a:solidFill>
            <a:effectLst/>
            <a:latin typeface="Arial" charset="0"/>
          </a:defRPr>
        </a:defPPr>
      </a:lstStyle>
    </a:spDef>
    <a:ln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1" i="0" u="none" strike="noStrike" cap="none" normalizeH="0" baseline="0" smtClean="0">
            <a:ln>
              <a:noFill/>
            </a:ln>
            <a:solidFill>
              <a:srgbClr val="FFFF00"/>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15" id="{D79C0676-A4E9-457D-809D-8735415CD426}" vid="{1A0B3894-D71B-41AC-87C5-03566293D6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Theme2</Template>
  <TotalTime>27039</TotalTime>
  <Words>3481</Words>
  <Application>Microsoft Office PowerPoint</Application>
  <PresentationFormat>On-screen Show (4:3)</PresentationFormat>
  <Paragraphs>1011</Paragraphs>
  <Slides>60</Slides>
  <Notes>12</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2</vt:i4>
      </vt:variant>
      <vt:variant>
        <vt:lpstr>Slide Titles</vt:lpstr>
      </vt:variant>
      <vt:variant>
        <vt:i4>60</vt:i4>
      </vt:variant>
    </vt:vector>
  </HeadingPairs>
  <TitlesOfParts>
    <vt:vector size="79" baseType="lpstr">
      <vt:lpstr>inherit</vt:lpstr>
      <vt:lpstr>Monotype Sorts</vt:lpstr>
      <vt:lpstr>ヒラギノ角ゴ Pro W3</vt:lpstr>
      <vt:lpstr>Arial</vt:lpstr>
      <vt:lpstr>Calibri</vt:lpstr>
      <vt:lpstr>Cambria</vt:lpstr>
      <vt:lpstr>Cambria Math</vt:lpstr>
      <vt:lpstr>Century Gothic</vt:lpstr>
      <vt:lpstr>Courier New</vt:lpstr>
      <vt:lpstr>Raleway</vt:lpstr>
      <vt:lpstr>Symbol</vt:lpstr>
      <vt:lpstr>Times New Roman</vt:lpstr>
      <vt:lpstr>Wingdings</vt:lpstr>
      <vt:lpstr>Theme2</vt:lpstr>
      <vt:lpstr>Office Theme</vt:lpstr>
      <vt:lpstr>Adjacency</vt:lpstr>
      <vt:lpstr>Theme215</vt:lpstr>
      <vt:lpstr>Document</vt:lpstr>
      <vt:lpstr>Equation</vt:lpstr>
      <vt:lpstr>Lecture 2  Data Preprocessing and Model Evaluation </vt:lpstr>
      <vt:lpstr>PowerPoint Presentation</vt:lpstr>
      <vt:lpstr>What is Data?</vt:lpstr>
      <vt:lpstr>Numeric and Categorical Data </vt:lpstr>
      <vt:lpstr>If an attribute is categorical….</vt:lpstr>
      <vt:lpstr>Data Encoding</vt:lpstr>
      <vt:lpstr>Label Encoding</vt:lpstr>
      <vt:lpstr>PowerPoint Presentation</vt:lpstr>
      <vt:lpstr>Data Encoding</vt:lpstr>
      <vt:lpstr>Data Encoding</vt:lpstr>
      <vt:lpstr>Another example:  One hot encoding  </vt:lpstr>
      <vt:lpstr>If an attribute is numeric….</vt:lpstr>
      <vt:lpstr>Data normalization</vt:lpstr>
      <vt:lpstr>Normalization on numeric data</vt:lpstr>
      <vt:lpstr>Normalization – option 1</vt:lpstr>
      <vt:lpstr>Normalization --- option 2</vt:lpstr>
      <vt:lpstr>Normalization   --- option 3  </vt:lpstr>
      <vt:lpstr>Natural Language Processing</vt:lpstr>
      <vt:lpstr>Overview</vt:lpstr>
      <vt:lpstr>PowerPoint Presentation</vt:lpstr>
      <vt:lpstr>Document data</vt:lpstr>
      <vt:lpstr>Bag-of-words (BoW) model</vt:lpstr>
      <vt:lpstr>PowerPoint Presentation</vt:lpstr>
      <vt:lpstr>TF-IDF model</vt:lpstr>
      <vt:lpstr>Yelp screenshots</vt:lpstr>
      <vt:lpstr>Data collection</vt:lpstr>
      <vt:lpstr>Flat text data (one file per business)</vt:lpstr>
      <vt:lpstr>First cut</vt:lpstr>
      <vt:lpstr>First cut</vt:lpstr>
      <vt:lpstr>Second cut</vt:lpstr>
      <vt:lpstr>Second cut</vt:lpstr>
      <vt:lpstr>Importance measure: Term Frequency (TF) </vt:lpstr>
      <vt:lpstr>Uniqueness measure:  Inverse Document Frequency (IDF)</vt:lpstr>
      <vt:lpstr>TF-IDF</vt:lpstr>
      <vt:lpstr>TF-IDF:  put everything together</vt:lpstr>
      <vt:lpstr>TF-IDF: An Example</vt:lpstr>
      <vt:lpstr>Third cut</vt:lpstr>
      <vt:lpstr>Done!</vt:lpstr>
      <vt:lpstr>PowerPoint Presentation</vt:lpstr>
      <vt:lpstr>Machine learning</vt:lpstr>
      <vt:lpstr>Learning types</vt:lpstr>
      <vt:lpstr>Machine Learning in a nutshell</vt:lpstr>
      <vt:lpstr>Classification</vt:lpstr>
      <vt:lpstr>Classification</vt:lpstr>
      <vt:lpstr>Steps in classification</vt:lpstr>
      <vt:lpstr>Any model</vt:lpstr>
      <vt:lpstr>Collecting data for computer vision</vt:lpstr>
      <vt:lpstr>Machine learning pipeline</vt:lpstr>
      <vt:lpstr>Regression</vt:lpstr>
      <vt:lpstr>Model evaluation</vt:lpstr>
      <vt:lpstr>ML model evaluation</vt:lpstr>
      <vt:lpstr>Underfitting and Overfitting</vt:lpstr>
      <vt:lpstr>Underfitting and Overfitting</vt:lpstr>
      <vt:lpstr>PowerPoint Presentation</vt:lpstr>
      <vt:lpstr>Metric used to evaluate model on test data </vt:lpstr>
      <vt:lpstr>Precision, Recall, F1-score </vt:lpstr>
      <vt:lpstr>Confusion matrix (binary problem)</vt:lpstr>
      <vt:lpstr>Confusion matrix</vt:lpstr>
      <vt:lpstr>ROC Curve</vt:lpstr>
      <vt:lpstr>Using ROC for Model Comparison</vt:lpstr>
    </vt:vector>
  </TitlesOfParts>
  <Company>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from Observations </dc:title>
  <dc:creator>Min-Yen Kan</dc:creator>
  <cp:lastModifiedBy>Chen, Haiquan</cp:lastModifiedBy>
  <cp:revision>311</cp:revision>
  <cp:lastPrinted>2015-11-30T19:12:09Z</cp:lastPrinted>
  <dcterms:created xsi:type="dcterms:W3CDTF">2003-12-24T06:34:20Z</dcterms:created>
  <dcterms:modified xsi:type="dcterms:W3CDTF">2022-08-28T16:19:48Z</dcterms:modified>
</cp:coreProperties>
</file>